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94" r:id="rId2"/>
    <p:sldId id="257" r:id="rId3"/>
    <p:sldId id="417" r:id="rId4"/>
    <p:sldId id="390" r:id="rId5"/>
    <p:sldId id="389" r:id="rId6"/>
    <p:sldId id="375" r:id="rId7"/>
    <p:sldId id="368" r:id="rId8"/>
    <p:sldId id="369" r:id="rId9"/>
    <p:sldId id="370" r:id="rId10"/>
    <p:sldId id="371" r:id="rId11"/>
    <p:sldId id="372" r:id="rId12"/>
    <p:sldId id="373" r:id="rId13"/>
    <p:sldId id="374" r:id="rId14"/>
    <p:sldId id="361" r:id="rId15"/>
    <p:sldId id="356" r:id="rId16"/>
    <p:sldId id="396" r:id="rId17"/>
    <p:sldId id="379" r:id="rId18"/>
    <p:sldId id="381" r:id="rId19"/>
    <p:sldId id="380" r:id="rId20"/>
    <p:sldId id="387" r:id="rId21"/>
    <p:sldId id="406" r:id="rId22"/>
    <p:sldId id="414" r:id="rId23"/>
    <p:sldId id="413" r:id="rId24"/>
    <p:sldId id="415" r:id="rId25"/>
    <p:sldId id="407" r:id="rId26"/>
    <p:sldId id="408" r:id="rId27"/>
    <p:sldId id="409" r:id="rId28"/>
    <p:sldId id="416" r:id="rId29"/>
    <p:sldId id="393" r:id="rId30"/>
    <p:sldId id="277" r:id="rId31"/>
    <p:sldId id="312" r:id="rId32"/>
    <p:sldId id="326" r:id="rId33"/>
    <p:sldId id="341" r:id="rId34"/>
    <p:sldId id="266" r:id="rId35"/>
    <p:sldId id="313" r:id="rId36"/>
    <p:sldId id="314" r:id="rId37"/>
    <p:sldId id="271" r:id="rId38"/>
    <p:sldId id="272" r:id="rId39"/>
    <p:sldId id="315" r:id="rId40"/>
    <p:sldId id="394" r:id="rId41"/>
    <p:sldId id="376" r:id="rId42"/>
    <p:sldId id="377" r:id="rId43"/>
    <p:sldId id="411" r:id="rId44"/>
    <p:sldId id="412" r:id="rId45"/>
    <p:sldId id="321" r:id="rId46"/>
    <p:sldId id="299" r:id="rId4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00A4FF"/>
    <a:srgbClr val="000000"/>
    <a:srgbClr val="00A4E4"/>
    <a:srgbClr val="FFDB7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19" autoAdjust="0"/>
    <p:restoredTop sz="89241" autoAdjust="0"/>
  </p:normalViewPr>
  <p:slideViewPr>
    <p:cSldViewPr>
      <p:cViewPr>
        <p:scale>
          <a:sx n="100" d="100"/>
          <a:sy n="100" d="100"/>
        </p:scale>
        <p:origin x="-282" y="1638"/>
      </p:cViewPr>
      <p:guideLst>
        <p:guide orient="horz" pos="2160"/>
        <p:guide pos="2880"/>
      </p:guideLst>
    </p:cSldViewPr>
  </p:slideViewPr>
  <p:notesTextViewPr>
    <p:cViewPr>
      <p:scale>
        <a:sx n="125" d="100"/>
        <a:sy n="125" d="100"/>
      </p:scale>
      <p:origin x="0" y="0"/>
    </p:cViewPr>
  </p:notesTextViewPr>
  <p:notesViewPr>
    <p:cSldViewPr>
      <p:cViewPr varScale="1">
        <p:scale>
          <a:sx n="73" d="100"/>
          <a:sy n="73" d="100"/>
        </p:scale>
        <p:origin x="-2918" y="-72"/>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88276" tIns="44138" rIns="88276" bIns="44138" rtlCol="0"/>
          <a:lstStyle>
            <a:lvl1pPr algn="l">
              <a:defRPr sz="1200"/>
            </a:lvl1pPr>
          </a:lstStyle>
          <a:p>
            <a:endParaRPr lang="en-US"/>
          </a:p>
        </p:txBody>
      </p:sp>
      <p:sp>
        <p:nvSpPr>
          <p:cNvPr id="4" name="Footer Placeholder 3"/>
          <p:cNvSpPr>
            <a:spLocks noGrp="1"/>
          </p:cNvSpPr>
          <p:nvPr>
            <p:ph type="ftr" sz="quarter" idx="2"/>
          </p:nvPr>
        </p:nvSpPr>
        <p:spPr>
          <a:xfrm>
            <a:off x="0" y="8842723"/>
            <a:ext cx="3043649" cy="464839"/>
          </a:xfrm>
          <a:prstGeom prst="rect">
            <a:avLst/>
          </a:prstGeom>
        </p:spPr>
        <p:txBody>
          <a:bodyPr vert="horz" lIns="88276" tIns="44138" rIns="88276" bIns="44138" rtlCol="0" anchor="b"/>
          <a:lstStyle>
            <a:lvl1pPr algn="l">
              <a:defRPr sz="1200"/>
            </a:lvl1pPr>
          </a:lstStyle>
          <a:p>
            <a:endParaRPr lang="en-US"/>
          </a:p>
        </p:txBody>
      </p:sp>
      <p:sp>
        <p:nvSpPr>
          <p:cNvPr id="5" name="Slide Number Placeholder 4"/>
          <p:cNvSpPr>
            <a:spLocks noGrp="1"/>
          </p:cNvSpPr>
          <p:nvPr>
            <p:ph type="sldNum" sz="quarter" idx="3"/>
          </p:nvPr>
        </p:nvSpPr>
        <p:spPr>
          <a:xfrm>
            <a:off x="3977928" y="8842723"/>
            <a:ext cx="3043649" cy="464839"/>
          </a:xfrm>
          <a:prstGeom prst="rect">
            <a:avLst/>
          </a:prstGeom>
        </p:spPr>
        <p:txBody>
          <a:bodyPr vert="horz" lIns="88276" tIns="44138" rIns="88276" bIns="44138" rtlCol="0" anchor="b"/>
          <a:lstStyle>
            <a:lvl1pPr algn="r">
              <a:defRPr sz="1200"/>
            </a:lvl1pPr>
          </a:lstStyle>
          <a:p>
            <a:fld id="{A8DA3AA7-C0C5-4D42-8D61-AD70827D785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04" tIns="46653" rIns="93304" bIns="46653" rtlCol="0"/>
          <a:lstStyle>
            <a:lvl1pPr algn="l">
              <a:defRPr sz="1300"/>
            </a:lvl1pPr>
          </a:lstStyle>
          <a:p>
            <a:endParaRPr lang="en-US"/>
          </a:p>
        </p:txBody>
      </p:sp>
      <p:sp>
        <p:nvSpPr>
          <p:cNvPr id="3" name="Date Placeholder 2"/>
          <p:cNvSpPr>
            <a:spLocks noGrp="1"/>
          </p:cNvSpPr>
          <p:nvPr>
            <p:ph type="dt" idx="1"/>
          </p:nvPr>
        </p:nvSpPr>
        <p:spPr>
          <a:xfrm>
            <a:off x="3978131" y="1"/>
            <a:ext cx="3043343" cy="465455"/>
          </a:xfrm>
          <a:prstGeom prst="rect">
            <a:avLst/>
          </a:prstGeom>
        </p:spPr>
        <p:txBody>
          <a:bodyPr vert="horz" lIns="93304" tIns="46653" rIns="93304" bIns="46653" rtlCol="0"/>
          <a:lstStyle>
            <a:lvl1pPr algn="r">
              <a:defRPr sz="1300"/>
            </a:lvl1pPr>
          </a:lstStyle>
          <a:p>
            <a:fld id="{8004CAE5-800E-41A2-AB82-2243EFAF0D8E}" type="datetimeFigureOut">
              <a:rPr lang="en-US" smtClean="0"/>
              <a:pPr/>
              <a:t>11/13/2013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4" tIns="46653" rIns="93304" bIns="46653"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5455"/>
          </a:xfrm>
          <a:prstGeom prst="rect">
            <a:avLst/>
          </a:prstGeom>
        </p:spPr>
        <p:txBody>
          <a:bodyPr vert="horz" lIns="93304" tIns="46653" rIns="93304" bIns="46653"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1"/>
            <a:ext cx="3043343" cy="465455"/>
          </a:xfrm>
          <a:prstGeom prst="rect">
            <a:avLst/>
          </a:prstGeom>
        </p:spPr>
        <p:txBody>
          <a:bodyPr vert="horz" lIns="93304" tIns="46653" rIns="93304" bIns="46653" rtlCol="0" anchor="b"/>
          <a:lstStyle>
            <a:lvl1pPr algn="r">
              <a:defRPr sz="1300"/>
            </a:lvl1pPr>
          </a:lstStyle>
          <a:p>
            <a:fld id="{7519F3EA-3257-4BE9-99D2-1E76A3165468}"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 Illinois Department of Transportation and the Chicago</a:t>
            </a:r>
            <a:r>
              <a:rPr lang="en-US" baseline="0" dirty="0" smtClean="0"/>
              <a:t> Department of Transportation are pleased to host this Public Meeting regarding the improvement of North Lake Shore Drive from Grand Avenue to Hollywood Avenue.</a:t>
            </a:r>
            <a:endParaRPr lang="en-US"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041">
              <a:defRPr/>
            </a:pPr>
            <a:r>
              <a:rPr lang="en-US" dirty="0" smtClean="0">
                <a:latin typeface="Calibri" pitchFamily="34" charset="0"/>
                <a:cs typeface="Calibri" pitchFamily="34" charset="0"/>
              </a:rPr>
              <a:t>As part of the outreach process, seven task forces have been created to address the multitude of community needs and issues on this project.  While</a:t>
            </a:r>
            <a:r>
              <a:rPr lang="en-US" baseline="0" dirty="0" smtClean="0">
                <a:latin typeface="Calibri" pitchFamily="34" charset="0"/>
                <a:cs typeface="Calibri" pitchFamily="34" charset="0"/>
              </a:rPr>
              <a:t> each task force will focus on specific areas of expertise, all relevant information will be shared since many of the issues surrounding this project are interrelated.  Task forces have been created that focus on environmental, transportation, park use and business and institutional issues.  In addition, three task forces have been created based on geographic boundaries. These boundaries are roughly from Grand to </a:t>
            </a:r>
            <a:r>
              <a:rPr lang="en-US" baseline="0" dirty="0" err="1" smtClean="0">
                <a:latin typeface="Calibri" pitchFamily="34" charset="0"/>
                <a:cs typeface="Calibri" pitchFamily="34" charset="0"/>
              </a:rPr>
              <a:t>Diversey</a:t>
            </a:r>
            <a:r>
              <a:rPr lang="en-US" baseline="0" dirty="0" smtClean="0">
                <a:latin typeface="Calibri" pitchFamily="34" charset="0"/>
                <a:cs typeface="Calibri" pitchFamily="34" charset="0"/>
              </a:rPr>
              <a:t>, </a:t>
            </a:r>
            <a:r>
              <a:rPr lang="en-US" baseline="0" dirty="0" err="1" smtClean="0">
                <a:latin typeface="Calibri" pitchFamily="34" charset="0"/>
                <a:cs typeface="Calibri" pitchFamily="34" charset="0"/>
              </a:rPr>
              <a:t>Diversey</a:t>
            </a:r>
            <a:r>
              <a:rPr lang="en-US" baseline="0" dirty="0" smtClean="0">
                <a:latin typeface="Calibri" pitchFamily="34" charset="0"/>
                <a:cs typeface="Calibri" pitchFamily="34" charset="0"/>
              </a:rPr>
              <a:t> to Montrose and finally, Montrose to Hollywood.  These task forces </a:t>
            </a:r>
            <a:r>
              <a:rPr lang="en-US" sz="1300" dirty="0" smtClean="0"/>
              <a:t>will focus on issues specific to neighborhoods, residents and businesses directly adjacent to Lincoln Park.</a:t>
            </a:r>
            <a:endParaRPr lang="en-US" dirty="0" smtClean="0">
              <a:latin typeface="Calibri" pitchFamily="34" charset="0"/>
              <a:cs typeface="Calibri" pitchFamily="34" charset="0"/>
            </a:endParaRPr>
          </a:p>
          <a:p>
            <a:pPr defTabSz="933041">
              <a:defRPr/>
            </a:pPr>
            <a:endParaRPr lang="en-US" dirty="0" smtClean="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7519F3EA-3257-4BE9-99D2-1E76A316546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pitchFamily="34" charset="0"/>
                <a:cs typeface="Calibri" pitchFamily="34" charset="0"/>
              </a:rPr>
              <a:t>Any transportation project that</a:t>
            </a:r>
            <a:r>
              <a:rPr lang="en-US" baseline="0" dirty="0" smtClean="0">
                <a:latin typeface="Calibri" pitchFamily="34" charset="0"/>
                <a:cs typeface="Calibri" pitchFamily="34" charset="0"/>
              </a:rPr>
              <a:t> may </a:t>
            </a:r>
            <a:r>
              <a:rPr lang="en-US" dirty="0" smtClean="0">
                <a:latin typeface="Calibri" pitchFamily="34" charset="0"/>
                <a:cs typeface="Calibri" pitchFamily="34" charset="0"/>
              </a:rPr>
              <a:t>involve the use of Federal funds must follow a project development process consisting of three phases.</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This project is currently in Phase I, which includes extensive environmental and design studies and is described in detail in the next few slides.</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After Phase I is complete, Phase II Engineering would begin. During Phase II, detailed construction plans and contracts would be developed and any necessary land would be acquired for the project. Phase III is the physical construction of the project.</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Phase I Engineering is being funded by Governor</a:t>
            </a:r>
            <a:r>
              <a:rPr lang="en-US" baseline="0" dirty="0" smtClean="0">
                <a:latin typeface="Calibri" pitchFamily="34" charset="0"/>
                <a:cs typeface="Calibri" pitchFamily="34" charset="0"/>
              </a:rPr>
              <a:t> Quinn’s </a:t>
            </a:r>
            <a:r>
              <a:rPr lang="en-US" i="1" dirty="0" smtClean="0">
                <a:latin typeface="Calibri" pitchFamily="34" charset="0"/>
                <a:cs typeface="Calibri" pitchFamily="34" charset="0"/>
              </a:rPr>
              <a:t>Illinois Jobs Now </a:t>
            </a:r>
            <a:r>
              <a:rPr lang="en-US" dirty="0" smtClean="0">
                <a:latin typeface="Calibri" pitchFamily="34" charset="0"/>
                <a:cs typeface="Calibri" pitchFamily="34" charset="0"/>
              </a:rPr>
              <a:t>Program and is anticipated to be completed in 2016.  Phases II and III are not currently included in IDOT’s Fiscal Year 2014 </a:t>
            </a:r>
            <a:r>
              <a:rPr lang="en-US" baseline="0" dirty="0" smtClean="0">
                <a:latin typeface="Calibri" pitchFamily="34" charset="0"/>
                <a:cs typeface="Calibri" pitchFamily="34" charset="0"/>
              </a:rPr>
              <a:t>through 2019 </a:t>
            </a:r>
            <a:r>
              <a:rPr lang="en-US" dirty="0" smtClean="0">
                <a:latin typeface="Calibri" pitchFamily="34" charset="0"/>
                <a:cs typeface="Calibri" pitchFamily="34" charset="0"/>
              </a:rPr>
              <a:t>Proposed Multi-Modal</a:t>
            </a:r>
            <a:r>
              <a:rPr lang="en-US" baseline="0" dirty="0" smtClean="0">
                <a:latin typeface="Calibri" pitchFamily="34" charset="0"/>
                <a:cs typeface="Calibri" pitchFamily="34" charset="0"/>
              </a:rPr>
              <a:t> Transportation </a:t>
            </a:r>
            <a:r>
              <a:rPr lang="en-US" dirty="0" smtClean="0">
                <a:latin typeface="Calibri" pitchFamily="34" charset="0"/>
                <a:cs typeface="Calibri" pitchFamily="34" charset="0"/>
              </a:rPr>
              <a:t>Improvement Program.</a:t>
            </a:r>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03F60D3E-1246-485E-BD51-443BCE790557}"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03F60D3E-1246-485E-BD51-443BCE790557}"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a:t>Phase I Study is an in-depth investigation of improvement alternatives which considers social, economic, environmental, safety, serviceability, and cost factors.  </a:t>
            </a:r>
            <a:r>
              <a:rPr lang="en-US" dirty="0" smtClean="0">
                <a:latin typeface="Calibri" pitchFamily="34" charset="0"/>
                <a:cs typeface="Calibri" pitchFamily="34" charset="0"/>
              </a:rPr>
              <a:t>Several milestones are accomplished during the course of the Phase I Study, the first of which involves performing data collection, surveys, and public involvement in order to define the existing conditions. Next, a concise written purpose and need statement is prepared based on the identified needs.  Using the purpose and need statement, improvement alternatives will be identified and evaluated to determine the extent of any environmental impacts.  The most viable alternatives will be carried forward for further environmental analysis, and a preferred alternative will be selected.  </a:t>
            </a:r>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03F60D3E-1246-485E-BD51-443BCE790557}"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03F60D3E-1246-485E-BD51-443BCE790557}"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03F60D3E-1246-485E-BD51-443BCE790557}"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03F60D3E-1246-485E-BD51-443BCE790557}"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03F60D3E-1246-485E-BD51-443BCE790557}"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a:t>Phase I Study is an in-depth investigation of improvement alternatives which considers social, economic, environmental, safety, serviceability, and cost factors.  </a:t>
            </a:r>
            <a:r>
              <a:rPr lang="en-US" dirty="0" smtClean="0">
                <a:latin typeface="Calibri" pitchFamily="34" charset="0"/>
                <a:cs typeface="Calibri" pitchFamily="34" charset="0"/>
              </a:rPr>
              <a:t>Several milestones are accomplished during the course of the Phase I Study, the first of which involves performing data collection, surveys, and public involvement in order to define the existing conditions. Next, a concise written purpose and need statement is prepared based on the identified needs.  Using the purpose and need statement, improvement alternatives will be identified and evaluated to determine the extent of any environmental impacts.  The most viable alternatives will be carried forward for further environmental analysis, and a preferred alternative will be selected.  </a:t>
            </a:r>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03F60D3E-1246-485E-BD51-443BCE790557}"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today’s meeting is to present Task</a:t>
            </a:r>
            <a:r>
              <a:rPr lang="en-US" baseline="0" dirty="0" smtClean="0"/>
              <a:t> Force roles and responsibilities, </a:t>
            </a:r>
            <a:r>
              <a:rPr lang="en-US" dirty="0" smtClean="0"/>
              <a:t>an overview of the Preliminary</a:t>
            </a:r>
            <a:r>
              <a:rPr lang="en-US" baseline="0" dirty="0" smtClean="0"/>
              <a:t> Engineering and Environmental Studies process, a summary of existing conditions and to solicit your input.</a:t>
            </a:r>
          </a:p>
          <a:p>
            <a:endParaRPr lang="en-US" baseline="0" dirty="0" smtClean="0"/>
          </a:p>
        </p:txBody>
      </p:sp>
      <p:sp>
        <p:nvSpPr>
          <p:cNvPr id="4" name="Slide Number Placeholder 3"/>
          <p:cNvSpPr>
            <a:spLocks noGrp="1"/>
          </p:cNvSpPr>
          <p:nvPr>
            <p:ph type="sldNum" sz="quarter" idx="10"/>
          </p:nvPr>
        </p:nvSpPr>
        <p:spPr/>
        <p:txBody>
          <a:bodyPr/>
          <a:lstStyle/>
          <a:p>
            <a:fld id="{7519F3EA-3257-4BE9-99D2-1E76A316546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Travel demand on the</a:t>
            </a:r>
            <a:r>
              <a:rPr lang="en-US" baseline="0" dirty="0" smtClean="0"/>
              <a:t> Drive is substantial, with volumes ranging from 70,000 vehicles per day near Hollywood Avenue to 155,000 vehicles per day near Oak Street.  The result is significant congestion for many hours of the day at many of the cross street intersections along the Drive, including Chicago Avenue, LaSalle Drive, Fullerton Parkway, Belmont Avenue and Irving Park Road.</a:t>
            </a:r>
            <a:endParaRPr lang="en-US"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Oftentimes, </a:t>
            </a:r>
            <a:r>
              <a:rPr lang="en-US" baseline="0" dirty="0" smtClean="0"/>
              <a:t>congestion can result in safety concerns as is evidenced on North Lake Shore Drive.  During the 5 year period from 2007 through 2011, approximately 5,800 crashes occurred along the Inner and Outer Drives including 17 crashes that resulted in fatalities. This is approximately 1,100 crashes per year or an average of three per day. Predominant crash types along Lake Shore Drive include rear-end and sideswipe collisions.</a:t>
            </a:r>
          </a:p>
        </p:txBody>
      </p:sp>
      <p:sp>
        <p:nvSpPr>
          <p:cNvPr id="4" name="Slide Number Placeholder 3"/>
          <p:cNvSpPr>
            <a:spLocks noGrp="1"/>
          </p:cNvSpPr>
          <p:nvPr>
            <p:ph type="sldNum" sz="quarter" idx="10"/>
          </p:nvPr>
        </p:nvSpPr>
        <p:spPr/>
        <p:txBody>
          <a:bodyPr/>
          <a:lstStyle/>
          <a:p>
            <a:fld id="{7519F3EA-3257-4BE9-99D2-1E76A3165468}"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Each year, the State of Illinois produces a report that describes highway locations that exhibit the most pressing safety needs. This report, called the Five Percent Report, helps provide guidance on where safety investments are needed.  In 2012,  80% of the study area was considered to be in the top 5% high crash segments in the State of Illinois for similar roadways.</a:t>
            </a:r>
          </a:p>
          <a:p>
            <a:endParaRPr lang="en-US" baseline="0" dirty="0" smtClean="0"/>
          </a:p>
          <a:p>
            <a:pPr defTabSz="882762">
              <a:defRPr/>
            </a:pPr>
            <a:r>
              <a:rPr lang="en-US" dirty="0" smtClean="0"/>
              <a:t>Although</a:t>
            </a:r>
            <a:r>
              <a:rPr lang="en-US" baseline="0" dirty="0" smtClean="0"/>
              <a:t> many locations have substantial crash histories, the Belmont</a:t>
            </a:r>
            <a:r>
              <a:rPr lang="en-US" u="none" baseline="0" dirty="0" smtClean="0"/>
              <a:t> Avenue Junction </a:t>
            </a:r>
            <a:r>
              <a:rPr lang="en-US" baseline="0" dirty="0" smtClean="0"/>
              <a:t>and the Oak Street curve experience significant safety problems.  At each of these locations, approximately 800 crashes occurred in the 5 year period from 2007 through 2011. On the Oak Street curve, just over half of the 800 crashes involved a vehicle collision with either the inner or outer barrier wall.</a:t>
            </a:r>
            <a:endParaRPr lang="en-US" dirty="0" smtClean="0"/>
          </a:p>
          <a:p>
            <a:endParaRPr lang="en-US"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Each year, the State of Illinois produces a report that describes highway locations that exhibit the most pressing safety needs. This report, called the Five Percent Report, helps provide guidance on where safety investments are needed.  In 2012,  80% of the study area was considered to be in the top 5% high crash segments in the State of Illinois for similar roadways.</a:t>
            </a:r>
          </a:p>
          <a:p>
            <a:endParaRPr lang="en-US" baseline="0" dirty="0" smtClean="0"/>
          </a:p>
          <a:p>
            <a:pPr defTabSz="882762">
              <a:defRPr/>
            </a:pPr>
            <a:r>
              <a:rPr lang="en-US" dirty="0" smtClean="0"/>
              <a:t>Although</a:t>
            </a:r>
            <a:r>
              <a:rPr lang="en-US" baseline="0" dirty="0" smtClean="0"/>
              <a:t> many locations have substantial crash histories, the Belmont</a:t>
            </a:r>
            <a:r>
              <a:rPr lang="en-US" u="none" baseline="0" dirty="0" smtClean="0"/>
              <a:t> Avenue Junction </a:t>
            </a:r>
            <a:r>
              <a:rPr lang="en-US" baseline="0" dirty="0" smtClean="0"/>
              <a:t>and the Oak Street curve experience significant safety problems.  At each of these locations, approximately 800 crashes occurred in the 5 year period from 2007 through 2011. On the Oak Street curve, just over half of the 800 crashes involved a vehicle collision with either the inner or outer barrier wall.</a:t>
            </a:r>
            <a:endParaRPr lang="en-US" dirty="0" smtClean="0"/>
          </a:p>
          <a:p>
            <a:endParaRPr lang="en-US"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North Lake Shore Drive</a:t>
            </a:r>
            <a:r>
              <a:rPr lang="en-US" baseline="0" dirty="0" smtClean="0"/>
              <a:t> is also an important transit corridor.  A total of 9 bus routes serve the Inner and Outer Drives and carry nearly 69,000 riders per day.</a:t>
            </a:r>
            <a:endParaRPr lang="en-US"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important transportation facility located within the Lake Shore Drive corridor is the Lakefront Trail.  The Lakefront Trail not only serves recreational users but also a significant amount of bicycle commuters.  Recent counts indicate that on a typical weekday during nice weather, usage of the trail exceeds 31,000 users per day at areas of highest use.  Safety is also a concern because of the varying types of users competing for space on the trail as well as due to conflicts at the entrance and exit points.  Although there is not a system in place to track trail collisions, users and local hospitals indicate collisions are frequent and sometimes severe.</a:t>
            </a:r>
            <a:endParaRPr lang="en-US"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previously mentioned, much of</a:t>
            </a:r>
            <a:r>
              <a:rPr lang="en-US" baseline="0" dirty="0" smtClean="0"/>
              <a:t> Lake Shore Drive was constructed in the 1930s under the Works Progress Administration and as such the aging infrastructure has reached the end of its useful design life.</a:t>
            </a:r>
            <a:endParaRPr lang="en-US"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of the bridges are in poor structural</a:t>
            </a:r>
            <a:r>
              <a:rPr lang="en-US" baseline="0" dirty="0" smtClean="0"/>
              <a:t> condition and many are obsolete for today’s traffic and pedestrian demands.</a:t>
            </a:r>
            <a:endParaRPr lang="en-US"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includes the pedestrian</a:t>
            </a:r>
            <a:r>
              <a:rPr lang="en-US" baseline="0" dirty="0" smtClean="0"/>
              <a:t> tunnels along the Drive, many of which do not meet the requirements of the Americans with Disabilities Act.</a:t>
            </a:r>
            <a:endParaRPr lang="en-US"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Portions of the Drive and Lakefront Trail are also regularly subjected to wave action, flooding and ice build-up due</a:t>
            </a:r>
            <a:r>
              <a:rPr lang="en-US" baseline="0" dirty="0" smtClean="0"/>
              <a:t> to poor shoreline protection measures.</a:t>
            </a:r>
            <a:endParaRPr lang="en-US"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39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project corridor extends from Grand Avenue to Hollywood Avenue and passes through 11 neighborhoods</a:t>
            </a:r>
            <a:r>
              <a:rPr lang="en-US" baseline="0" dirty="0" smtClean="0"/>
              <a:t> located in 6 aldermanic wards.  The project includes improvements to the Outer Drive including 22 bridges and tunnels and 12 junctions.  Junctions are those locations where major cross streets intersect Lake Shore Drive and access is allowed to and from the Outer Drive.  In addition, the project will also include improvements to local streets adjacent to the Drive, that are commonly referred to as Inner Lake Shore Drive.  Finally, the overall study will include an evaluation of traffic conditions where Lake Shore Drive ends at Hollywood Avenue.  This study is referred to as the Northern Terminus Traffic Study.</a:t>
            </a:r>
            <a:endParaRPr lang="en-US"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 input we received, could generally be summarized into</a:t>
            </a:r>
            <a:r>
              <a:rPr lang="en-US" baseline="0" dirty="0" smtClean="0"/>
              <a:t> a few themes which include….</a:t>
            </a:r>
            <a:endParaRPr lang="en-US"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pitchFamily="34" charset="0"/>
                <a:cs typeface="Calibri" pitchFamily="34" charset="0"/>
              </a:rPr>
              <a:t>We’ve heard from the general public and now we want your input to help craft</a:t>
            </a:r>
            <a:r>
              <a:rPr lang="en-US" baseline="0" dirty="0" smtClean="0">
                <a:latin typeface="Calibri" pitchFamily="34" charset="0"/>
                <a:cs typeface="Calibri" pitchFamily="34" charset="0"/>
              </a:rPr>
              <a:t> a Problem Statement….</a:t>
            </a:r>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03F60D3E-1246-485E-BD51-443BCE790557}" type="slidenum">
              <a:rPr lang="en-US" smtClean="0"/>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2762">
              <a:defRPr/>
            </a:pPr>
            <a:r>
              <a:rPr lang="en-US" dirty="0" smtClean="0">
                <a:latin typeface="Calibri" pitchFamily="34" charset="0"/>
                <a:cs typeface="Calibri" pitchFamily="34" charset="0"/>
              </a:rPr>
              <a:t>We have your input, we are meeting with 6 more</a:t>
            </a:r>
            <a:r>
              <a:rPr lang="en-US" baseline="0" dirty="0" smtClean="0">
                <a:latin typeface="Calibri" pitchFamily="34" charset="0"/>
                <a:cs typeface="Calibri" pitchFamily="34" charset="0"/>
              </a:rPr>
              <a:t> Task Forces, we will combine all of the feedback into a concise problem statement and send that out to everyone….</a:t>
            </a:r>
            <a:endParaRPr lang="en-US" dirty="0" smtClean="0">
              <a:latin typeface="Calibri" pitchFamily="34" charset="0"/>
              <a:cs typeface="Calibri" pitchFamily="34" charset="0"/>
            </a:endParaRPr>
          </a:p>
          <a:p>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03F60D3E-1246-485E-BD51-443BCE790557}" type="slidenum">
              <a:rPr lang="en-US" smtClean="0"/>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03F60D3E-1246-485E-BD51-443BCE790557}" type="slidenum">
              <a:rPr lang="en-US" smtClean="0"/>
              <a:pPr/>
              <a:t>45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300" dirty="0" smtClean="0"/>
              <a:t>Daniel Burnham’s vision of a “boulevard through a park” has certainly been realized as Lake Shore Drive provides one of urban America’s most iconic views of a world class city and lakefront park.  But Lake Shore Drive, which is designated as U.S. Route 41 and is under the jurisdiction of the Illinois Department of Transportation, has also become a critical traffic artery in the City.  Though it is a high-volume roadway, it is unique in that all trucks are prohibited from using the Drive.</a:t>
            </a:r>
            <a:endParaRPr lang="en-US" sz="1300"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Lincoln Park is considered one of the crown</a:t>
            </a:r>
            <a:r>
              <a:rPr lang="en-US" baseline="0" dirty="0" smtClean="0"/>
              <a:t> jewels of Chicago’s extensive park system and is listed on the National Register of Historic Places.  Although Lincoln Park serves as a regional destination serving millions of visitors each year, it is also a chain of local park spaces for adjacent residents.</a:t>
            </a:r>
            <a:endParaRPr lang="en-US" dirty="0"/>
          </a:p>
        </p:txBody>
      </p:sp>
      <p:sp>
        <p:nvSpPr>
          <p:cNvPr id="4" name="Slide Number Placeholder 3"/>
          <p:cNvSpPr>
            <a:spLocks noGrp="1"/>
          </p:cNvSpPr>
          <p:nvPr>
            <p:ph type="sldNum" sz="quarter" idx="10"/>
          </p:nvPr>
        </p:nvSpPr>
        <p:spPr/>
        <p:txBody>
          <a:bodyPr/>
          <a:lstStyle/>
          <a:p>
            <a:fld id="{7519F3EA-3257-4BE9-99D2-1E76A316546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pitchFamily="34" charset="0"/>
                <a:cs typeface="Calibri" pitchFamily="34" charset="0"/>
              </a:rPr>
              <a:t>This project is being developed using the principles of IDOT’s Context Sensitive Solutions (CSS) program.</a:t>
            </a:r>
          </a:p>
          <a:p>
            <a:r>
              <a:rPr lang="en-US" dirty="0" smtClean="0">
                <a:latin typeface="Calibri" pitchFamily="34" charset="0"/>
                <a:cs typeface="Calibri" pitchFamily="34" charset="0"/>
              </a:rPr>
              <a:t> </a:t>
            </a:r>
          </a:p>
          <a:p>
            <a:r>
              <a:rPr lang="en-US" dirty="0" smtClean="0">
                <a:latin typeface="Calibri" pitchFamily="34" charset="0"/>
                <a:cs typeface="Calibri" pitchFamily="34" charset="0"/>
              </a:rPr>
              <a:t>IDOT defines CSS as “an interdisciplinary approach that seeks effective transportation solutions by working with stakeholders to develop, build, and maintain cost-effective transportation facilities that fit into and reflect the project’s surroundings - its “context.” Through early, frequent, and meaningful communication with stakeholders and a flexible and creative approach to design, the resulting projects should improve safety and mobility for the traveling public, while seeking to preserve and enhance the scenic, economic, historic, and natural qualities of the settings through which they pass.” </a:t>
            </a:r>
          </a:p>
          <a:p>
            <a:r>
              <a:rPr lang="en-US" dirty="0" smtClean="0">
                <a:latin typeface="Calibri" pitchFamily="34" charset="0"/>
                <a:cs typeface="Calibri" pitchFamily="34" charset="0"/>
              </a:rPr>
              <a:t> </a:t>
            </a:r>
          </a:p>
          <a:p>
            <a:r>
              <a:rPr lang="en-US" dirty="0" smtClean="0">
                <a:latin typeface="Calibri" pitchFamily="34" charset="0"/>
                <a:cs typeface="Calibri" pitchFamily="34" charset="0"/>
              </a:rPr>
              <a:t>The CSS process will provide project stakeholders a mechanism to share comments or concerns about transportation objectives and project alternatives, as well as help the project team to understand and address concerns. This integrated approach to problem solving and decision-making will help build a general understanding of the project among interested community members and promote involvement through the study process.  Stakeholder involvement is critical to project success.</a:t>
            </a:r>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03F60D3E-1246-485E-BD51-443BCE79055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pitchFamily="34" charset="0"/>
                <a:cs typeface="Calibri" pitchFamily="34" charset="0"/>
              </a:rPr>
              <a:t>The Project Study Group, or PSG, consists of a multidisciplinary team of representatives from IDOT, CDOT, FHWA, and the Chicago</a:t>
            </a:r>
            <a:r>
              <a:rPr lang="en-US" baseline="0" dirty="0" smtClean="0">
                <a:latin typeface="Calibri" pitchFamily="34" charset="0"/>
                <a:cs typeface="Calibri" pitchFamily="34" charset="0"/>
              </a:rPr>
              <a:t> Park District</a:t>
            </a:r>
            <a:r>
              <a:rPr lang="en-US" dirty="0" smtClean="0">
                <a:latin typeface="Calibri" pitchFamily="34" charset="0"/>
                <a:cs typeface="Calibri" pitchFamily="34" charset="0"/>
              </a:rPr>
              <a:t>.  As a significant stakeholder, the Chicago Transit Authority has also been included in the PSG.  The PSG has primary responsibility for the project development process.  This group will meet periodically to provide technical oversight and expertise in key areas including study processes, agency procedures and standards, and technical approaches. </a:t>
            </a:r>
          </a:p>
          <a:p>
            <a:endParaRPr lang="en-US" dirty="0" smtClean="0">
              <a:latin typeface="Calibri" pitchFamily="34" charset="0"/>
              <a:cs typeface="Calibri" pitchFamily="34" charset="0"/>
            </a:endParaRPr>
          </a:p>
          <a:p>
            <a:pPr defTabSz="932958">
              <a:defRPr/>
            </a:pPr>
            <a:r>
              <a:rPr lang="en-US" dirty="0" smtClean="0">
                <a:latin typeface="Calibri" pitchFamily="34" charset="0"/>
                <a:cs typeface="Calibri" pitchFamily="34" charset="0"/>
              </a:rPr>
              <a:t>The PSG has primary responsibility for ensuring compliance with all applicable design and environmental policies, and acquiring necessary clearances and approvals from environmental resource agencies.  The Project Study Group promotes partnership with stakeholders to address identified project needs and works to achieve</a:t>
            </a:r>
            <a:r>
              <a:rPr lang="en-US" baseline="0" dirty="0" smtClean="0">
                <a:latin typeface="Calibri" pitchFamily="34" charset="0"/>
                <a:cs typeface="Calibri" pitchFamily="34" charset="0"/>
              </a:rPr>
              <a:t> a general </a:t>
            </a:r>
            <a:r>
              <a:rPr lang="en-US" dirty="0" smtClean="0">
                <a:latin typeface="Calibri" pitchFamily="34" charset="0"/>
                <a:cs typeface="Calibri" pitchFamily="34" charset="0"/>
              </a:rPr>
              <a:t>understanding among all stakeholders.  General understanding is defined as a general feeling of agreement where all input is heard and duly considered and the process as a whole was fair.  It is important to note that the ultimate decisions on the project remain in the hands of the Illinois</a:t>
            </a:r>
            <a:r>
              <a:rPr lang="en-US" baseline="0" dirty="0" smtClean="0">
                <a:latin typeface="Calibri" pitchFamily="34" charset="0"/>
                <a:cs typeface="Calibri" pitchFamily="34" charset="0"/>
              </a:rPr>
              <a:t> Department of Transportation.</a:t>
            </a:r>
            <a:r>
              <a:rPr lang="en-US" dirty="0" smtClean="0">
                <a:latin typeface="Calibri" pitchFamily="34" charset="0"/>
                <a:cs typeface="Calibri" pitchFamily="34" charset="0"/>
              </a:rPr>
              <a:t> </a:t>
            </a:r>
          </a:p>
          <a:p>
            <a:pPr lvl="0"/>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03F60D3E-1246-485E-BD51-443BCE79055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pitchFamily="34" charset="0"/>
                <a:cs typeface="Calibri" pitchFamily="34" charset="0"/>
              </a:rPr>
              <a:t>A written Stakeholder Involvement Plan has been prepared to provide a guide for implementing the context sensitive solutions processes.  This plan is a blueprint for defining the methods and tools to educate all stakeholders in the decision-making process for this study.  The Stakeholder Involvement Plan is a dynamic document that will be updated by the Project Study Group as necessary throughout the Phase I study.  The Stakeholder Involvement Plan is available in the </a:t>
            </a:r>
            <a:r>
              <a:rPr lang="en-US" dirty="0" smtClean="0">
                <a:solidFill>
                  <a:srgbClr val="000000"/>
                </a:solidFill>
                <a:latin typeface="Calibri" pitchFamily="34" charset="0"/>
                <a:cs typeface="Calibri" pitchFamily="34" charset="0"/>
              </a:rPr>
              <a:t>exhibit hall </a:t>
            </a:r>
            <a:r>
              <a:rPr lang="en-US" dirty="0" smtClean="0">
                <a:latin typeface="Calibri" pitchFamily="34" charset="0"/>
                <a:cs typeface="Calibri" pitchFamily="34" charset="0"/>
              </a:rPr>
              <a:t>for public review, and is also available on the project website. </a:t>
            </a:r>
            <a:endParaRPr 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03F60D3E-1246-485E-BD51-443BCE79055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pitchFamily="34" charset="0"/>
                <a:cs typeface="Calibri" pitchFamily="34" charset="0"/>
              </a:rPr>
              <a:t>The Project Study Group will engage several mechanisms for Public Involvement throughout the course of the Phase I study.</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A series of large-scale public meetings, such as the one this evening, will occur throughout the project to inform stakeholders of recent developments in the project, and to seek public input. The Task Forces and Corridor Planning Committee will meet throughout the study.  Additional meetings will be held as needed with community organizations, local agencies, and area business or property owners.</a:t>
            </a:r>
          </a:p>
          <a:p>
            <a:endParaRPr lang="en-US" dirty="0" smtClean="0">
              <a:latin typeface="Calibri" pitchFamily="34" charset="0"/>
              <a:cs typeface="Calibri" pitchFamily="34" charset="0"/>
            </a:endParaRPr>
          </a:p>
          <a:p>
            <a:pPr defTabSz="932958">
              <a:defRPr/>
            </a:pPr>
            <a:r>
              <a:rPr lang="en-US" dirty="0" smtClean="0">
                <a:latin typeface="Calibri" pitchFamily="34" charset="0"/>
                <a:cs typeface="Calibri" pitchFamily="34" charset="0"/>
              </a:rPr>
              <a:t>A project website,</a:t>
            </a:r>
            <a:r>
              <a:rPr lang="en-US" baseline="0" dirty="0" smtClean="0">
                <a:latin typeface="Calibri" pitchFamily="34" charset="0"/>
                <a:cs typeface="Calibri" pitchFamily="34" charset="0"/>
              </a:rPr>
              <a:t> which is listed in the brochure, </a:t>
            </a:r>
            <a:r>
              <a:rPr lang="en-US" dirty="0" smtClean="0">
                <a:latin typeface="Calibri" pitchFamily="34" charset="0"/>
                <a:cs typeface="Calibri" pitchFamily="34" charset="0"/>
              </a:rPr>
              <a:t>has been established to keep you informed about all aspects of the project including ongoing studies and upcoming meetings.  Any individual or group that shows interest in the project will be added to the stakeholder mailing list, thus ensuring that he or she will receive newsletters, meeting invitations, and project updates.  Finally,  press releases will be issued as necessary throughout the study period, announcing public meetings, study work to date, important results, and next steps.</a:t>
            </a:r>
          </a:p>
        </p:txBody>
      </p:sp>
      <p:sp>
        <p:nvSpPr>
          <p:cNvPr id="4" name="Slide Number Placeholder 3"/>
          <p:cNvSpPr>
            <a:spLocks noGrp="1"/>
          </p:cNvSpPr>
          <p:nvPr>
            <p:ph type="sldNum" sz="quarter" idx="10"/>
          </p:nvPr>
        </p:nvSpPr>
        <p:spPr/>
        <p:txBody>
          <a:bodyPr/>
          <a:lstStyle/>
          <a:p>
            <a:fld id="{03F60D3E-1246-485E-BD51-443BCE79055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4560A4-B0A7-4E7A-808D-404387CB86B0}"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06A49-CAF5-4BB6-96DE-0BB20D8BFA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4560A4-B0A7-4E7A-808D-404387CB86B0}"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06A49-CAF5-4BB6-96DE-0BB20D8BFA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4560A4-B0A7-4E7A-808D-404387CB86B0}"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06A49-CAF5-4BB6-96DE-0BB20D8BFA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C4560A4-B0A7-4E7A-808D-404387CB86B0}"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06A49-CAF5-4BB6-96DE-0BB20D8BFA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4560A4-B0A7-4E7A-808D-404387CB86B0}"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06A49-CAF5-4BB6-96DE-0BB20D8BFA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4560A4-B0A7-4E7A-808D-404387CB86B0}"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06A49-CAF5-4BB6-96DE-0BB20D8BFA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4560A4-B0A7-4E7A-808D-404387CB86B0}" type="datetimeFigureOut">
              <a:rPr lang="en-US" smtClean="0"/>
              <a:pPr/>
              <a:t>11/13/2013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06A49-CAF5-4BB6-96DE-0BB20D8BFA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4560A4-B0A7-4E7A-808D-404387CB86B0}" type="datetimeFigureOut">
              <a:rPr lang="en-US" smtClean="0"/>
              <a:pPr/>
              <a:t>11/13/2013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06A49-CAF5-4BB6-96DE-0BB20D8BFA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560A4-B0A7-4E7A-808D-404387CB86B0}" type="datetimeFigureOut">
              <a:rPr lang="en-US" smtClean="0"/>
              <a:pPr/>
              <a:t>11/13/2013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06A49-CAF5-4BB6-96DE-0BB20D8BFA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4560A4-B0A7-4E7A-808D-404387CB86B0}"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06A49-CAF5-4BB6-96DE-0BB20D8BFA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4560A4-B0A7-4E7A-808D-404387CB86B0}"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06A49-CAF5-4BB6-96DE-0BB20D8BFA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560A4-B0A7-4E7A-808D-404387CB86B0}" type="datetimeFigureOut">
              <a:rPr lang="en-US" smtClean="0"/>
              <a:pPr/>
              <a:t>11/13/2013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06A49-CAF5-4BB6-96DE-0BB20D8BFA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cid:16EC48F0-A3C9-40C8-85E5-B7A6B399782A@domain_not_set.invali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M1 exhibits v1.jpg"/>
          <p:cNvPicPr>
            <a:picLocks noChangeAspect="1"/>
          </p:cNvPicPr>
          <p:nvPr/>
        </p:nvPicPr>
        <p:blipFill>
          <a:blip r:embed="rId3" cstate="email"/>
          <a:stretch>
            <a:fillRect/>
          </a:stretch>
        </p:blipFill>
        <p:spPr>
          <a:xfrm>
            <a:off x="76200" y="1371600"/>
            <a:ext cx="8915400" cy="4571619"/>
          </a:xfrm>
          <a:prstGeom prst="rect">
            <a:avLst/>
          </a:prstGeom>
        </p:spPr>
      </p:pic>
      <p:sp>
        <p:nvSpPr>
          <p:cNvPr id="3" name="Content Placeholder 2"/>
          <p:cNvSpPr>
            <a:spLocks noGrp="1"/>
          </p:cNvSpPr>
          <p:nvPr>
            <p:ph idx="1"/>
          </p:nvPr>
        </p:nvSpPr>
        <p:spPr/>
        <p:txBody>
          <a:bodyPr>
            <a:normAutofit/>
          </a:bodyPr>
          <a:lstStyle/>
          <a:p>
            <a:pPr algn="ctr">
              <a:buNone/>
            </a:pPr>
            <a:endParaRPr lang="en-US" sz="1800" dirty="0" smtClean="0"/>
          </a:p>
          <a:p>
            <a:pPr algn="ctr">
              <a:buNone/>
            </a:pPr>
            <a:r>
              <a:rPr lang="en-US" sz="4800" b="1" dirty="0" smtClean="0"/>
              <a:t>North Lake Shore Drive</a:t>
            </a:r>
          </a:p>
          <a:p>
            <a:pPr algn="ctr">
              <a:buNone/>
            </a:pPr>
            <a:r>
              <a:rPr lang="en-US" sz="3600" b="1" dirty="0" smtClean="0"/>
              <a:t>Task Force Meeting #1</a:t>
            </a:r>
          </a:p>
          <a:p>
            <a:pPr algn="ctr">
              <a:buNone/>
            </a:pPr>
            <a:r>
              <a:rPr lang="en-US" sz="8000" b="1" dirty="0" smtClean="0"/>
              <a:t>Welcome</a:t>
            </a:r>
          </a:p>
          <a:p>
            <a:pPr algn="ctr">
              <a:buNone/>
            </a:pPr>
            <a:endParaRPr lang="en-US" sz="2600" dirty="0"/>
          </a:p>
        </p:txBody>
      </p:sp>
    </p:spTree>
  </p:cSld>
  <p:clrMapOvr>
    <a:masterClrMapping/>
  </p:clrMapOvr>
  <p:transition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CSS Outreach Tools</a:t>
            </a:r>
            <a:endParaRPr lang="en-US" sz="3600" dirty="0"/>
          </a:p>
        </p:txBody>
      </p:sp>
      <p:pic>
        <p:nvPicPr>
          <p:cNvPr id="12" name="Picture 5"/>
          <p:cNvPicPr>
            <a:picLocks noGrp="1" noChangeAspect="1" noChangeArrowheads="1"/>
          </p:cNvPicPr>
          <p:nvPr>
            <p:ph idx="1"/>
          </p:nvPr>
        </p:nvPicPr>
        <p:blipFill>
          <a:blip r:embed="rId3" cstate="email"/>
          <a:srcRect/>
          <a:stretch>
            <a:fillRect/>
          </a:stretch>
        </p:blipFill>
        <p:spPr>
          <a:xfrm>
            <a:off x="762000" y="988414"/>
            <a:ext cx="7924800" cy="4985350"/>
          </a:xfrm>
          <a:noFill/>
        </p:spPr>
      </p:pic>
      <p:sp>
        <p:nvSpPr>
          <p:cNvPr id="6" name="TextBox 5"/>
          <p:cNvSpPr txBox="1"/>
          <p:nvPr/>
        </p:nvSpPr>
        <p:spPr>
          <a:xfrm>
            <a:off x="7848600" y="5638800"/>
            <a:ext cx="457200" cy="381000"/>
          </a:xfrm>
          <a:prstGeom prst="rect">
            <a:avLst/>
          </a:prstGeom>
          <a:noFill/>
        </p:spPr>
        <p:txBody>
          <a:bodyPr wrap="square" rtlCol="0">
            <a:spAutoFit/>
          </a:bodyPr>
          <a:lstStyle/>
          <a:p>
            <a:r>
              <a:rPr lang="en-US" dirty="0" smtClean="0"/>
              <a:t>  </a:t>
            </a:r>
            <a:endParaRPr lang="en-US" dirty="0"/>
          </a:p>
        </p:txBody>
      </p:sp>
      <p:sp>
        <p:nvSpPr>
          <p:cNvPr id="7" name="Oval 6"/>
          <p:cNvSpPr/>
          <p:nvPr/>
        </p:nvSpPr>
        <p:spPr>
          <a:xfrm>
            <a:off x="3810000" y="999067"/>
            <a:ext cx="1828800" cy="114300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56867" y="1727199"/>
            <a:ext cx="1828800" cy="114300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58000" y="3615268"/>
            <a:ext cx="1828800" cy="114300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53000" y="4792133"/>
            <a:ext cx="1828800" cy="114300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726266" y="4800600"/>
            <a:ext cx="1828800" cy="114300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70467" y="3623735"/>
            <a:ext cx="1828800" cy="114300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371600" y="1710268"/>
            <a:ext cx="1828800" cy="114300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Forces</a:t>
            </a:r>
            <a:endParaRPr lang="en-US" dirty="0"/>
          </a:p>
        </p:txBody>
      </p:sp>
      <p:sp>
        <p:nvSpPr>
          <p:cNvPr id="3" name="Content Placeholder 2"/>
          <p:cNvSpPr>
            <a:spLocks noGrp="1"/>
          </p:cNvSpPr>
          <p:nvPr>
            <p:ph idx="1"/>
          </p:nvPr>
        </p:nvSpPr>
        <p:spPr>
          <a:xfrm>
            <a:off x="457200" y="1066800"/>
            <a:ext cx="8229600" cy="4724401"/>
          </a:xfrm>
        </p:spPr>
        <p:txBody>
          <a:bodyPr>
            <a:normAutofit/>
          </a:bodyPr>
          <a:lstStyle/>
          <a:p>
            <a:r>
              <a:rPr lang="en-US" sz="2800" b="1" dirty="0" smtClean="0"/>
              <a:t>Environmental</a:t>
            </a:r>
          </a:p>
          <a:p>
            <a:r>
              <a:rPr lang="en-US" sz="2800" b="1" dirty="0" smtClean="0"/>
              <a:t>Transportation</a:t>
            </a:r>
          </a:p>
          <a:p>
            <a:r>
              <a:rPr lang="en-US" sz="2800" b="1" dirty="0" smtClean="0"/>
              <a:t>Park Users</a:t>
            </a:r>
          </a:p>
          <a:p>
            <a:r>
              <a:rPr lang="en-US" sz="2800" b="1" dirty="0" smtClean="0"/>
              <a:t>Business &amp; Institutional</a:t>
            </a:r>
          </a:p>
          <a:p>
            <a:r>
              <a:rPr lang="en-US" sz="2800" b="1" dirty="0" smtClean="0"/>
              <a:t>Geographic Stakeholders </a:t>
            </a:r>
          </a:p>
          <a:p>
            <a:pPr lvl="2"/>
            <a:r>
              <a:rPr lang="en-US" dirty="0" smtClean="0"/>
              <a:t>South: Grand to Diversey</a:t>
            </a:r>
          </a:p>
          <a:p>
            <a:pPr lvl="2"/>
            <a:r>
              <a:rPr lang="en-US" dirty="0" smtClean="0"/>
              <a:t>Central: </a:t>
            </a:r>
            <a:r>
              <a:rPr lang="en-US" dirty="0" err="1" smtClean="0"/>
              <a:t>Diversey</a:t>
            </a:r>
            <a:r>
              <a:rPr lang="en-US" dirty="0" smtClean="0"/>
              <a:t> to Montrose</a:t>
            </a:r>
          </a:p>
          <a:p>
            <a:pPr lvl="2"/>
            <a:r>
              <a:rPr lang="en-US" dirty="0" smtClean="0"/>
              <a:t>North: Montrose to Hollywood</a:t>
            </a:r>
          </a:p>
          <a:p>
            <a:pPr>
              <a:buNone/>
            </a:pPr>
            <a:endParaRPr lang="en-US" dirty="0" smtClean="0"/>
          </a:p>
          <a:p>
            <a:pPr>
              <a:buNone/>
            </a:pPr>
            <a:endParaRPr lang="en-US" dirty="0"/>
          </a:p>
        </p:txBody>
      </p:sp>
      <p:pic>
        <p:nvPicPr>
          <p:cNvPr id="5" name="Picture 4" descr="cag2.jpg"/>
          <p:cNvPicPr>
            <a:picLocks noChangeAspect="1"/>
          </p:cNvPicPr>
          <p:nvPr/>
        </p:nvPicPr>
        <p:blipFill>
          <a:blip r:embed="rId3" cstate="email"/>
          <a:stretch>
            <a:fillRect/>
          </a:stretch>
        </p:blipFill>
        <p:spPr>
          <a:xfrm>
            <a:off x="5638800" y="1371600"/>
            <a:ext cx="2438400" cy="1828800"/>
          </a:xfrm>
          <a:prstGeom prst="rect">
            <a:avLst/>
          </a:prstGeom>
          <a:ln>
            <a:noFill/>
          </a:ln>
          <a:effectLst>
            <a:outerShdw blurRad="292100" dist="139700" dir="2700000" algn="tl" rotWithShape="0">
              <a:srgbClr val="333333">
                <a:alpha val="65000"/>
              </a:srgbClr>
            </a:outerShdw>
          </a:effectLst>
        </p:spPr>
      </p:pic>
      <p:pic>
        <p:nvPicPr>
          <p:cNvPr id="4" name="Picture 3" descr="cag1.jpg"/>
          <p:cNvPicPr>
            <a:picLocks noChangeAspect="1"/>
          </p:cNvPicPr>
          <p:nvPr/>
        </p:nvPicPr>
        <p:blipFill>
          <a:blip r:embed="rId4" cstate="email"/>
          <a:stretch>
            <a:fillRect/>
          </a:stretch>
        </p:blipFill>
        <p:spPr>
          <a:xfrm>
            <a:off x="5638800" y="3657600"/>
            <a:ext cx="2438400" cy="18288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7848600" y="5638800"/>
            <a:ext cx="457200" cy="381000"/>
          </a:xfrm>
          <a:prstGeom prst="rect">
            <a:avLst/>
          </a:prstGeom>
          <a:noFill/>
        </p:spPr>
        <p:txBody>
          <a:bodyPr wrap="square" rtlCol="0">
            <a:spAutoFit/>
          </a:bodyPr>
          <a:lstStyle/>
          <a:p>
            <a:r>
              <a:rPr lang="en-US" dirty="0" smtClean="0"/>
              <a:t>  </a:t>
            </a:r>
            <a:endParaRPr lang="en-US" dirty="0"/>
          </a:p>
        </p:txBody>
      </p:sp>
    </p:spTree>
  </p:cSld>
  <p:clrMapOvr>
    <a:masterClrMapping/>
  </p:clrMapOvr>
  <p:transition advTm="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Task Force Roles &amp; Responsibilities</a:t>
            </a:r>
            <a:endParaRPr lang="en-US" dirty="0"/>
          </a:p>
        </p:txBody>
      </p:sp>
      <p:sp>
        <p:nvSpPr>
          <p:cNvPr id="3" name="Content Placeholder 2"/>
          <p:cNvSpPr>
            <a:spLocks noGrp="1"/>
          </p:cNvSpPr>
          <p:nvPr>
            <p:ph idx="1"/>
          </p:nvPr>
        </p:nvSpPr>
        <p:spPr/>
        <p:txBody>
          <a:bodyPr/>
          <a:lstStyle/>
          <a:p>
            <a:r>
              <a:rPr lang="en-US" sz="2800" b="1" dirty="0" smtClean="0"/>
              <a:t>Review project materials.</a:t>
            </a:r>
          </a:p>
          <a:p>
            <a:endParaRPr lang="en-US" sz="1800" b="1" dirty="0" smtClean="0"/>
          </a:p>
          <a:p>
            <a:r>
              <a:rPr lang="en-US" sz="2800" b="1" dirty="0" smtClean="0"/>
              <a:t>Advise on Problem Statement.</a:t>
            </a:r>
          </a:p>
          <a:p>
            <a:endParaRPr lang="en-US" sz="1800" b="1" dirty="0" smtClean="0"/>
          </a:p>
          <a:p>
            <a:r>
              <a:rPr lang="en-US" sz="2800" b="1" dirty="0" smtClean="0"/>
              <a:t>Review and provide input on project alternatives.</a:t>
            </a:r>
          </a:p>
          <a:p>
            <a:endParaRPr lang="en-US" sz="1800" b="1" dirty="0" smtClean="0"/>
          </a:p>
          <a:p>
            <a:r>
              <a:rPr lang="en-US" sz="2800" b="1" dirty="0" smtClean="0"/>
              <a:t>Assist in communicating with the public.</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Expectations of Task Force</a:t>
            </a:r>
            <a:endParaRPr lang="en-US" dirty="0"/>
          </a:p>
        </p:txBody>
      </p:sp>
      <p:sp>
        <p:nvSpPr>
          <p:cNvPr id="3" name="Content Placeholder 2"/>
          <p:cNvSpPr>
            <a:spLocks noGrp="1"/>
          </p:cNvSpPr>
          <p:nvPr>
            <p:ph idx="1"/>
          </p:nvPr>
        </p:nvSpPr>
        <p:spPr>
          <a:xfrm>
            <a:off x="457200" y="1143000"/>
            <a:ext cx="8229600" cy="5181599"/>
          </a:xfrm>
        </p:spPr>
        <p:txBody>
          <a:bodyPr>
            <a:normAutofit lnSpcReduction="10000"/>
          </a:bodyPr>
          <a:lstStyle/>
          <a:p>
            <a:r>
              <a:rPr lang="en-US" sz="2400" b="1" dirty="0" smtClean="0"/>
              <a:t>Attend all TF meetings.</a:t>
            </a:r>
          </a:p>
          <a:p>
            <a:endParaRPr lang="en-US" sz="1300" b="1" dirty="0" smtClean="0"/>
          </a:p>
          <a:p>
            <a:pPr lvl="0"/>
            <a:r>
              <a:rPr lang="en-US" sz="2400" b="1" dirty="0" smtClean="0"/>
              <a:t>Come to the process with an open mind and participate openly and honestly.</a:t>
            </a:r>
          </a:p>
          <a:p>
            <a:pPr lvl="0"/>
            <a:endParaRPr lang="en-US" sz="1200" b="1" dirty="0" smtClean="0"/>
          </a:p>
          <a:p>
            <a:r>
              <a:rPr lang="en-US" sz="2400" b="1" dirty="0" smtClean="0"/>
              <a:t>Understand that the goal is to achieve a </a:t>
            </a:r>
            <a:r>
              <a:rPr lang="en-US" sz="2400" b="1" i="1" dirty="0" smtClean="0">
                <a:solidFill>
                  <a:srgbClr val="00A4FF"/>
                </a:solidFill>
              </a:rPr>
              <a:t>general understanding</a:t>
            </a:r>
            <a:r>
              <a:rPr lang="en-US" sz="2400" b="1" dirty="0" smtClean="0"/>
              <a:t> of issues, viewpoints and potential solutions. </a:t>
            </a:r>
          </a:p>
          <a:p>
            <a:endParaRPr lang="en-US" sz="1200" b="1" dirty="0" smtClean="0"/>
          </a:p>
          <a:p>
            <a:pPr lvl="0"/>
            <a:r>
              <a:rPr lang="en-US" sz="2400" b="1" i="1" dirty="0" smtClean="0">
                <a:solidFill>
                  <a:srgbClr val="00A4FF"/>
                </a:solidFill>
              </a:rPr>
              <a:t>General understanding</a:t>
            </a:r>
            <a:r>
              <a:rPr lang="en-US" sz="2400" b="1" dirty="0" smtClean="0">
                <a:solidFill>
                  <a:srgbClr val="00A4FF"/>
                </a:solidFill>
              </a:rPr>
              <a:t> </a:t>
            </a:r>
            <a:r>
              <a:rPr lang="en-US" sz="2400" b="1" dirty="0" smtClean="0"/>
              <a:t>is defined as a general feeling of agreement that all input is heard and duly considered and the process as a whole was fair.</a:t>
            </a:r>
          </a:p>
          <a:p>
            <a:pPr lvl="0"/>
            <a:endParaRPr lang="en-US" sz="1300" b="1" dirty="0" smtClean="0"/>
          </a:p>
          <a:p>
            <a:pPr lvl="0"/>
            <a:r>
              <a:rPr lang="en-US" sz="2400" b="1" dirty="0" smtClean="0"/>
              <a:t>Accept that once a general understanding is achieved, topics will not continue to be revisited.</a:t>
            </a:r>
          </a:p>
          <a:p>
            <a:pPr lvl="0"/>
            <a:endParaRPr lang="en-US" sz="1200" b="1" dirty="0" smtClean="0"/>
          </a:p>
          <a:p>
            <a:pPr lvl="0"/>
            <a:r>
              <a:rPr lang="en-US" sz="2400" b="1" dirty="0" smtClean="0"/>
              <a:t>Treat each other with respect and dignity.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a:xfrm>
            <a:off x="381000" y="2590800"/>
            <a:ext cx="8229600" cy="1752599"/>
          </a:xfrm>
        </p:spPr>
        <p:txBody>
          <a:bodyPr>
            <a:normAutofit/>
          </a:bodyPr>
          <a:lstStyle/>
          <a:p>
            <a:pPr algn="ctr">
              <a:buNone/>
            </a:pPr>
            <a:r>
              <a:rPr lang="en-US" sz="4800" b="1" dirty="0" smtClean="0">
                <a:solidFill>
                  <a:srgbClr val="00A4FF"/>
                </a:solidFill>
              </a:rPr>
              <a:t>The Project Process</a:t>
            </a:r>
            <a:endParaRPr lang="en-US" sz="4800" b="1" dirty="0">
              <a:solidFill>
                <a:srgbClr val="00A4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hases1.jpg"/>
          <p:cNvPicPr>
            <a:picLocks noChangeAspect="1"/>
          </p:cNvPicPr>
          <p:nvPr/>
        </p:nvPicPr>
        <p:blipFill>
          <a:blip r:embed="rId3" cstate="email"/>
          <a:srcRect/>
          <a:stretch>
            <a:fillRect/>
          </a:stretch>
        </p:blipFill>
        <p:spPr>
          <a:xfrm>
            <a:off x="0" y="1066800"/>
            <a:ext cx="9144000" cy="4724400"/>
          </a:xfrm>
          <a:prstGeom prst="rect">
            <a:avLst/>
          </a:prstGeom>
        </p:spPr>
      </p:pic>
      <p:sp>
        <p:nvSpPr>
          <p:cNvPr id="2" name="Title 1"/>
          <p:cNvSpPr>
            <a:spLocks noGrp="1"/>
          </p:cNvSpPr>
          <p:nvPr>
            <p:ph type="title"/>
          </p:nvPr>
        </p:nvSpPr>
        <p:spPr/>
        <p:txBody>
          <a:bodyPr>
            <a:noAutofit/>
          </a:bodyPr>
          <a:lstStyle/>
          <a:p>
            <a:r>
              <a:rPr lang="en-US" sz="3600" dirty="0" smtClean="0"/>
              <a:t>Federal-aid Project Phases</a:t>
            </a:r>
            <a:endParaRPr lang="en-US" sz="3600" dirty="0"/>
          </a:p>
        </p:txBody>
      </p:sp>
      <p:sp>
        <p:nvSpPr>
          <p:cNvPr id="4" name="Right Arrow 3"/>
          <p:cNvSpPr/>
          <p:nvPr/>
        </p:nvSpPr>
        <p:spPr>
          <a:xfrm rot="5400000">
            <a:off x="1021080" y="2484120"/>
            <a:ext cx="914400" cy="365760"/>
          </a:xfrm>
          <a:prstGeom prst="rightArrow">
            <a:avLst/>
          </a:prstGeom>
          <a:solidFill>
            <a:srgbClr val="FFDB78"/>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E1A"/>
              </a:solidFill>
            </a:endParaRPr>
          </a:p>
        </p:txBody>
      </p:sp>
      <p:sp>
        <p:nvSpPr>
          <p:cNvPr id="5" name="Right Arrow 4"/>
          <p:cNvSpPr/>
          <p:nvPr/>
        </p:nvSpPr>
        <p:spPr>
          <a:xfrm rot="5400000">
            <a:off x="4069080" y="2560320"/>
            <a:ext cx="914400" cy="365760"/>
          </a:xfrm>
          <a:prstGeom prst="rightArrow">
            <a:avLst/>
          </a:prstGeom>
          <a:solidFill>
            <a:srgbClr val="FFDB78"/>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E1A"/>
              </a:solidFill>
            </a:endParaRPr>
          </a:p>
        </p:txBody>
      </p:sp>
      <p:sp>
        <p:nvSpPr>
          <p:cNvPr id="6" name="Right Arrow 5"/>
          <p:cNvSpPr/>
          <p:nvPr/>
        </p:nvSpPr>
        <p:spPr>
          <a:xfrm rot="5400000">
            <a:off x="7193280" y="2636520"/>
            <a:ext cx="914400" cy="365760"/>
          </a:xfrm>
          <a:prstGeom prst="rightArrow">
            <a:avLst/>
          </a:prstGeom>
          <a:solidFill>
            <a:srgbClr val="FFDB78"/>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E1A"/>
              </a:solidFill>
            </a:endParaRPr>
          </a:p>
        </p:txBody>
      </p:sp>
      <p:sp>
        <p:nvSpPr>
          <p:cNvPr id="9" name="TextBox 8"/>
          <p:cNvSpPr txBox="1"/>
          <p:nvPr/>
        </p:nvSpPr>
        <p:spPr>
          <a:xfrm>
            <a:off x="7848600" y="5638800"/>
            <a:ext cx="457200" cy="381000"/>
          </a:xfrm>
          <a:prstGeom prst="rect">
            <a:avLst/>
          </a:prstGeom>
          <a:noFill/>
        </p:spPr>
        <p:txBody>
          <a:bodyPr wrap="square" rtlCol="0">
            <a:spAutoFit/>
          </a:bodyPr>
          <a:lstStyle/>
          <a:p>
            <a:r>
              <a:rPr lang="en-US" dirty="0" smtClean="0"/>
              <a:t>  </a:t>
            </a:r>
            <a:endParaRPr lang="en-US" dirty="0"/>
          </a:p>
        </p:txBody>
      </p:sp>
      <p:pic>
        <p:nvPicPr>
          <p:cNvPr id="15" name="Picture 14" descr="phases2.jpg"/>
          <p:cNvPicPr>
            <a:picLocks noChangeAspect="1"/>
          </p:cNvPicPr>
          <p:nvPr/>
        </p:nvPicPr>
        <p:blipFill>
          <a:blip r:embed="rId4" cstate="email"/>
          <a:srcRect/>
          <a:stretch>
            <a:fillRect/>
          </a:stretch>
        </p:blipFill>
        <p:spPr>
          <a:xfrm>
            <a:off x="0" y="1066800"/>
            <a:ext cx="9144000" cy="4724400"/>
          </a:xfrm>
          <a:prstGeom prst="rect">
            <a:avLst/>
          </a:prstGeom>
        </p:spPr>
      </p:pic>
      <p:sp>
        <p:nvSpPr>
          <p:cNvPr id="16" name="Rectangle 15"/>
          <p:cNvSpPr/>
          <p:nvPr/>
        </p:nvSpPr>
        <p:spPr>
          <a:xfrm>
            <a:off x="0" y="57150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grpId="1" nodeType="withEffect">
                                  <p:stCondLst>
                                    <p:cond delay="1800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grpId="0" nodeType="withEffect">
                                  <p:stCondLst>
                                    <p:cond delay="18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xit" presetSubtype="0" fill="hold" grpId="1" nodeType="withEffect">
                                  <p:stCondLst>
                                    <p:cond delay="2800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ntr" presetSubtype="0" fill="hold" grpId="0" nodeType="withEffect">
                                  <p:stCondLst>
                                    <p:cond delay="28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xit" presetSubtype="0" fill="hold" grpId="1" nodeType="withEffect">
                                  <p:stCondLst>
                                    <p:cond delay="3350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ntr" presetSubtype="0" fill="hold" nodeType="withEffect">
                                  <p:stCondLst>
                                    <p:cond delay="340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34500"/>
                            </p:stCondLst>
                            <p:childTnLst>
                              <p:par>
                                <p:cTn id="27" presetID="10" presetClass="entr" presetSubtype="0"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NLSD schedule graphic 2013_10_14.jpg"/>
          <p:cNvPicPr>
            <a:picLocks noChangeAspect="1"/>
          </p:cNvPicPr>
          <p:nvPr/>
        </p:nvPicPr>
        <p:blipFill>
          <a:blip r:embed="rId3" cstate="print"/>
          <a:srcRect b="22222"/>
          <a:stretch>
            <a:fillRect/>
          </a:stretch>
        </p:blipFill>
        <p:spPr>
          <a:xfrm>
            <a:off x="0" y="3124200"/>
            <a:ext cx="9144000" cy="2667000"/>
          </a:xfrm>
          <a:prstGeom prst="rect">
            <a:avLst/>
          </a:prstGeom>
        </p:spPr>
      </p:pic>
      <p:pic>
        <p:nvPicPr>
          <p:cNvPr id="5" name="Picture 4" descr="3.jpg"/>
          <p:cNvPicPr>
            <a:picLocks noChangeAspect="1"/>
          </p:cNvPicPr>
          <p:nvPr/>
        </p:nvPicPr>
        <p:blipFill>
          <a:blip r:embed="rId4" cstate="email"/>
          <a:srcRect/>
          <a:stretch>
            <a:fillRect/>
          </a:stretch>
        </p:blipFill>
        <p:spPr>
          <a:xfrm>
            <a:off x="0" y="838200"/>
            <a:ext cx="9144000" cy="1752600"/>
          </a:xfrm>
          <a:prstGeom prst="rect">
            <a:avLst/>
          </a:prstGeom>
        </p:spPr>
      </p:pic>
      <p:pic>
        <p:nvPicPr>
          <p:cNvPr id="6" name="Picture 5" descr="4.jpg"/>
          <p:cNvPicPr>
            <a:picLocks noChangeAspect="1"/>
          </p:cNvPicPr>
          <p:nvPr/>
        </p:nvPicPr>
        <p:blipFill>
          <a:blip r:embed="rId5" cstate="email"/>
          <a:srcRect/>
          <a:stretch>
            <a:fillRect/>
          </a:stretch>
        </p:blipFill>
        <p:spPr>
          <a:xfrm>
            <a:off x="0" y="838200"/>
            <a:ext cx="9144000" cy="1752600"/>
          </a:xfrm>
          <a:prstGeom prst="rect">
            <a:avLst/>
          </a:prstGeom>
        </p:spPr>
      </p:pic>
      <p:sp>
        <p:nvSpPr>
          <p:cNvPr id="2" name="Title 1"/>
          <p:cNvSpPr>
            <a:spLocks noGrp="1"/>
          </p:cNvSpPr>
          <p:nvPr>
            <p:ph type="title"/>
          </p:nvPr>
        </p:nvSpPr>
        <p:spPr/>
        <p:txBody>
          <a:bodyPr>
            <a:noAutofit/>
          </a:bodyPr>
          <a:lstStyle/>
          <a:p>
            <a:r>
              <a:rPr lang="en-US" sz="3600" dirty="0" smtClean="0"/>
              <a:t>Phase I Study Schedule</a:t>
            </a:r>
            <a:endParaRPr lang="en-US" sz="3600" dirty="0"/>
          </a:p>
        </p:txBody>
      </p:sp>
      <p:cxnSp>
        <p:nvCxnSpPr>
          <p:cNvPr id="10" name="Straight Connector 9"/>
          <p:cNvCxnSpPr/>
          <p:nvPr/>
        </p:nvCxnSpPr>
        <p:spPr>
          <a:xfrm>
            <a:off x="3352800" y="2590800"/>
            <a:ext cx="5334000" cy="457200"/>
          </a:xfrm>
          <a:prstGeom prst="line">
            <a:avLst/>
          </a:prstGeom>
          <a:ln w="28575" cap="rnd">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7848600" y="5638800"/>
            <a:ext cx="457200" cy="381000"/>
          </a:xfrm>
          <a:prstGeom prst="rect">
            <a:avLst/>
          </a:prstGeom>
          <a:noFill/>
        </p:spPr>
        <p:txBody>
          <a:bodyPr wrap="square" rtlCol="0">
            <a:spAutoFit/>
          </a:bodyPr>
          <a:lstStyle/>
          <a:p>
            <a:r>
              <a:rPr lang="en-US" dirty="0" smtClean="0"/>
              <a:t>  </a:t>
            </a:r>
            <a:endParaRPr lang="en-US" dirty="0"/>
          </a:p>
        </p:txBody>
      </p:sp>
      <p:cxnSp>
        <p:nvCxnSpPr>
          <p:cNvPr id="9" name="Straight Connector 8"/>
          <p:cNvCxnSpPr/>
          <p:nvPr/>
        </p:nvCxnSpPr>
        <p:spPr>
          <a:xfrm flipH="1">
            <a:off x="228600" y="2590800"/>
            <a:ext cx="1219200" cy="457200"/>
          </a:xfrm>
          <a:prstGeom prst="line">
            <a:avLst/>
          </a:prstGeom>
          <a:ln w="28575" cap="rnd">
            <a:solidFill>
              <a:schemeClr val="tx1"/>
            </a:solidFill>
            <a:tailEnd type="triangle" w="med" len="lg"/>
          </a:ln>
        </p:spPr>
        <p:style>
          <a:lnRef idx="1">
            <a:schemeClr val="dk1"/>
          </a:lnRef>
          <a:fillRef idx="0">
            <a:schemeClr val="dk1"/>
          </a:fillRef>
          <a:effectRef idx="0">
            <a:schemeClr val="dk1"/>
          </a:effectRef>
          <a:fontRef idx="minor">
            <a:schemeClr val="tx1"/>
          </a:fontRef>
        </p:style>
      </p:cxn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22" presetClass="entr" presetSubtype="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10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563562"/>
          </a:xfrm>
        </p:spPr>
        <p:txBody>
          <a:bodyPr>
            <a:normAutofit fontScale="90000"/>
          </a:bodyPr>
          <a:lstStyle/>
          <a:p>
            <a:r>
              <a:rPr lang="en-US" dirty="0" smtClean="0"/>
              <a:t>Components of a Phase I Study</a:t>
            </a:r>
            <a:endParaRPr lang="en-US" dirty="0"/>
          </a:p>
        </p:txBody>
      </p:sp>
      <p:pic>
        <p:nvPicPr>
          <p:cNvPr id="5" name="Picture 2" descr="J:\2451\public involvement\2012-05-02-PIM 1\powerpoint\graphics\3-Components.jpg"/>
          <p:cNvPicPr>
            <a:picLocks noChangeAspect="1" noChangeArrowheads="1"/>
          </p:cNvPicPr>
          <p:nvPr/>
        </p:nvPicPr>
        <p:blipFill>
          <a:blip r:embed="rId2" cstate="print"/>
          <a:stretch>
            <a:fillRect/>
          </a:stretch>
        </p:blipFill>
        <p:spPr bwMode="auto">
          <a:xfrm>
            <a:off x="1676400" y="990600"/>
            <a:ext cx="5919390" cy="5548185"/>
          </a:xfrm>
          <a:prstGeom prst="rect">
            <a:avLst/>
          </a:prstGeom>
          <a:noFill/>
        </p:spPr>
      </p:pic>
      <p:sp>
        <p:nvSpPr>
          <p:cNvPr id="6" name="Oval 5"/>
          <p:cNvSpPr/>
          <p:nvPr/>
        </p:nvSpPr>
        <p:spPr>
          <a:xfrm>
            <a:off x="1852778" y="1251848"/>
            <a:ext cx="3352800" cy="3276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43634" y="1218456"/>
            <a:ext cx="3352800" cy="332084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81748" y="2993178"/>
            <a:ext cx="3352800" cy="32766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style.rotation</p:attrName>
                                        </p:attrNameLst>
                                      </p:cBhvr>
                                      <p:tavLst>
                                        <p:tav tm="0">
                                          <p:val>
                                            <p:fltVal val="720"/>
                                          </p:val>
                                        </p:tav>
                                        <p:tav tm="100000">
                                          <p:val>
                                            <p:fltVal val="0"/>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style.rotation</p:attrName>
                                        </p:attrNameLst>
                                      </p:cBhvr>
                                      <p:tavLst>
                                        <p:tav tm="0">
                                          <p:val>
                                            <p:fltVal val="720"/>
                                          </p:val>
                                        </p:tav>
                                        <p:tav tm="100000">
                                          <p:val>
                                            <p:fltVal val="0"/>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r"/>
            <a:r>
              <a:rPr lang="en-US" sz="3800" dirty="0" smtClean="0"/>
              <a:t>Environmental Analysis &amp; Permitting</a:t>
            </a:r>
            <a:endParaRPr lang="en-US" sz="3800" dirty="0"/>
          </a:p>
        </p:txBody>
      </p:sp>
      <p:sp>
        <p:nvSpPr>
          <p:cNvPr id="4" name="Title 1"/>
          <p:cNvSpPr txBox="1">
            <a:spLocks/>
          </p:cNvSpPr>
          <p:nvPr/>
        </p:nvSpPr>
        <p:spPr>
          <a:xfrm>
            <a:off x="1533948" y="456456"/>
            <a:ext cx="72390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2" descr="J:\2451\public involvement\2012-05-02-PIM 1\powerpoint\graphics\3-Components.jpg"/>
          <p:cNvPicPr>
            <a:picLocks noChangeAspect="1" noChangeArrowheads="1"/>
          </p:cNvPicPr>
          <p:nvPr/>
        </p:nvPicPr>
        <p:blipFill>
          <a:blip r:embed="rId2" cstate="print"/>
          <a:stretch>
            <a:fillRect/>
          </a:stretch>
        </p:blipFill>
        <p:spPr bwMode="auto">
          <a:xfrm>
            <a:off x="1676400" y="1066800"/>
            <a:ext cx="5919389" cy="5548185"/>
          </a:xfrm>
          <a:prstGeom prst="rect">
            <a:avLst/>
          </a:prstGeom>
          <a:noFill/>
        </p:spPr>
      </p:pic>
      <p:sp>
        <p:nvSpPr>
          <p:cNvPr id="6" name="Oval 5"/>
          <p:cNvSpPr/>
          <p:nvPr/>
        </p:nvSpPr>
        <p:spPr>
          <a:xfrm>
            <a:off x="4043634" y="1294656"/>
            <a:ext cx="3352800" cy="332084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3100" dirty="0" smtClean="0"/>
              <a:t>National Environmental Policy Act of 1969 (NEPA)</a:t>
            </a:r>
            <a:endParaRPr lang="en-US" dirty="0"/>
          </a:p>
        </p:txBody>
      </p:sp>
      <p:sp>
        <p:nvSpPr>
          <p:cNvPr id="3" name="Content Placeholder 2"/>
          <p:cNvSpPr>
            <a:spLocks noGrp="1"/>
          </p:cNvSpPr>
          <p:nvPr>
            <p:ph idx="1"/>
          </p:nvPr>
        </p:nvSpPr>
        <p:spPr>
          <a:xfrm>
            <a:off x="457200" y="1295400"/>
            <a:ext cx="8229600" cy="4495801"/>
          </a:xfrm>
        </p:spPr>
        <p:txBody>
          <a:bodyPr>
            <a:noAutofit/>
          </a:bodyPr>
          <a:lstStyle/>
          <a:p>
            <a:pPr marL="274320" lvl="1">
              <a:buFont typeface="Arial" pitchFamily="34" charset="0"/>
              <a:buChar char="•"/>
            </a:pPr>
            <a:r>
              <a:rPr lang="en-US" sz="2200" b="1" dirty="0" smtClean="0"/>
              <a:t>National charter for environmental responsibility for Federal Actions. </a:t>
            </a:r>
          </a:p>
          <a:p>
            <a:pPr marL="274320" lvl="1">
              <a:buFont typeface="Arial" pitchFamily="34" charset="0"/>
              <a:buChar char="•"/>
            </a:pPr>
            <a:endParaRPr lang="en-US" sz="1200" b="1" dirty="0" smtClean="0"/>
          </a:p>
          <a:p>
            <a:pPr marL="274320" lvl="1">
              <a:buFont typeface="Arial" pitchFamily="34" charset="0"/>
              <a:buChar char="•"/>
            </a:pPr>
            <a:r>
              <a:rPr lang="en-US" sz="2200" b="1" dirty="0" smtClean="0"/>
              <a:t>Establishes a tiered process for studying the effects of a proposed action on the environment.</a:t>
            </a:r>
          </a:p>
          <a:p>
            <a:pPr lvl="2">
              <a:buFont typeface="Calibri" pitchFamily="34" charset="0"/>
              <a:buChar char="~"/>
            </a:pPr>
            <a:r>
              <a:rPr lang="en-US" sz="1800" b="1" dirty="0" smtClean="0"/>
              <a:t>Categorical Exclusion (CE)</a:t>
            </a:r>
          </a:p>
          <a:p>
            <a:pPr lvl="2">
              <a:buFont typeface="Calibri" pitchFamily="34" charset="0"/>
              <a:buChar char="~"/>
            </a:pPr>
            <a:r>
              <a:rPr lang="en-US" sz="1800" b="1" dirty="0" smtClean="0"/>
              <a:t>Environmental Assessment (EA)</a:t>
            </a:r>
          </a:p>
          <a:p>
            <a:pPr lvl="2">
              <a:buFont typeface="Calibri" pitchFamily="34" charset="0"/>
              <a:buChar char="~"/>
            </a:pPr>
            <a:r>
              <a:rPr lang="en-US" sz="1800" b="1" dirty="0" smtClean="0">
                <a:solidFill>
                  <a:srgbClr val="00A4FF"/>
                </a:solidFill>
              </a:rPr>
              <a:t>Environmental Impact Statement (EIS)</a:t>
            </a:r>
          </a:p>
          <a:p>
            <a:pPr lvl="1"/>
            <a:endParaRPr lang="en-US" sz="1200" b="1" dirty="0" smtClean="0">
              <a:solidFill>
                <a:srgbClr val="FF0000"/>
              </a:solidFill>
            </a:endParaRPr>
          </a:p>
          <a:p>
            <a:pPr marL="274320" lvl="1">
              <a:buFont typeface="Arial" pitchFamily="34" charset="0"/>
              <a:buChar char="•"/>
            </a:pPr>
            <a:r>
              <a:rPr lang="en-US" sz="2200" b="1" dirty="0" smtClean="0"/>
              <a:t>Requires an evaluation of alternatives measured against No-Action conditions.</a:t>
            </a:r>
          </a:p>
          <a:p>
            <a:pPr marL="274320" lvl="1">
              <a:buFont typeface="Arial" pitchFamily="34" charset="0"/>
              <a:buChar char="•"/>
            </a:pPr>
            <a:endParaRPr lang="en-US" sz="1200" b="1" dirty="0" smtClean="0"/>
          </a:p>
          <a:p>
            <a:pPr marL="274320" lvl="1">
              <a:buFont typeface="Arial" pitchFamily="34" charset="0"/>
              <a:buChar char="•"/>
            </a:pPr>
            <a:r>
              <a:rPr lang="en-US" sz="2200" b="1" dirty="0" smtClean="0"/>
              <a:t>Necessitates coordination with all regulatory agencies.</a:t>
            </a:r>
          </a:p>
          <a:p>
            <a:endParaRPr lang="en-U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Meeting</a:t>
            </a:r>
            <a:endParaRPr lang="en-US" dirty="0"/>
          </a:p>
        </p:txBody>
      </p:sp>
      <p:pic>
        <p:nvPicPr>
          <p:cNvPr id="1030" name="Picture 6"/>
          <p:cNvPicPr>
            <a:picLocks noChangeAspect="1" noChangeArrowheads="1"/>
          </p:cNvPicPr>
          <p:nvPr/>
        </p:nvPicPr>
        <p:blipFill>
          <a:blip r:embed="rId3" cstate="email"/>
          <a:srcRect/>
          <a:stretch>
            <a:fillRect/>
          </a:stretch>
        </p:blipFill>
        <p:spPr bwMode="auto">
          <a:xfrm>
            <a:off x="914400" y="3581400"/>
            <a:ext cx="3291840" cy="2468880"/>
          </a:xfrm>
          <a:prstGeom prst="rect">
            <a:avLst/>
          </a:prstGeom>
          <a:noFill/>
          <a:ln w="9525">
            <a:noFill/>
            <a:miter lim="800000"/>
            <a:headEnd/>
            <a:tailEnd/>
          </a:ln>
          <a:effectLst/>
        </p:spPr>
      </p:pic>
      <p:pic>
        <p:nvPicPr>
          <p:cNvPr id="1031" name="Picture 7" descr="J:\2525\Photos\Website Photos\2013-03-28_NLSD-Misc_IMG_008.jpg"/>
          <p:cNvPicPr>
            <a:picLocks noChangeAspect="1" noChangeArrowheads="1"/>
          </p:cNvPicPr>
          <p:nvPr/>
        </p:nvPicPr>
        <p:blipFill>
          <a:blip r:embed="rId4" cstate="email"/>
          <a:srcRect/>
          <a:stretch>
            <a:fillRect/>
          </a:stretch>
        </p:blipFill>
        <p:spPr bwMode="auto">
          <a:xfrm>
            <a:off x="4800600" y="3581400"/>
            <a:ext cx="3291840" cy="2468880"/>
          </a:xfrm>
          <a:prstGeom prst="rect">
            <a:avLst/>
          </a:prstGeom>
          <a:noFill/>
        </p:spPr>
      </p:pic>
      <p:sp>
        <p:nvSpPr>
          <p:cNvPr id="11" name="Content Placeholder 2"/>
          <p:cNvSpPr>
            <a:spLocks noGrp="1"/>
          </p:cNvSpPr>
          <p:nvPr>
            <p:ph idx="1"/>
          </p:nvPr>
        </p:nvSpPr>
        <p:spPr>
          <a:xfrm>
            <a:off x="457200" y="914400"/>
            <a:ext cx="8229600" cy="4191000"/>
          </a:xfrm>
        </p:spPr>
        <p:txBody>
          <a:bodyPr>
            <a:normAutofit/>
          </a:bodyPr>
          <a:lstStyle/>
          <a:p>
            <a:pPr>
              <a:spcBef>
                <a:spcPts val="0"/>
              </a:spcBef>
            </a:pPr>
            <a:endParaRPr lang="en-US" sz="2400" b="1" dirty="0" smtClean="0"/>
          </a:p>
          <a:p>
            <a:pPr>
              <a:spcBef>
                <a:spcPts val="0"/>
              </a:spcBef>
            </a:pPr>
            <a:r>
              <a:rPr lang="en-US" sz="2400" b="1" dirty="0" smtClean="0"/>
              <a:t>Task force roles &amp; responsibilities.</a:t>
            </a:r>
          </a:p>
          <a:p>
            <a:pPr>
              <a:spcBef>
                <a:spcPts val="0"/>
              </a:spcBef>
            </a:pPr>
            <a:endParaRPr lang="en-US" sz="1200" b="1" dirty="0" smtClean="0"/>
          </a:p>
          <a:p>
            <a:pPr>
              <a:spcBef>
                <a:spcPts val="0"/>
              </a:spcBef>
            </a:pPr>
            <a:r>
              <a:rPr lang="en-US" sz="2400" b="1" dirty="0" smtClean="0"/>
              <a:t>Present an overview of study process</a:t>
            </a:r>
            <a:r>
              <a:rPr lang="en-US" sz="2400" dirty="0" smtClean="0"/>
              <a:t>.</a:t>
            </a:r>
          </a:p>
          <a:p>
            <a:pPr>
              <a:spcBef>
                <a:spcPts val="0"/>
              </a:spcBef>
            </a:pPr>
            <a:endParaRPr lang="en-US" sz="1200" dirty="0" smtClean="0"/>
          </a:p>
          <a:p>
            <a:pPr>
              <a:spcBef>
                <a:spcPts val="0"/>
              </a:spcBef>
            </a:pPr>
            <a:r>
              <a:rPr lang="en-US" sz="2400" b="1" dirty="0" smtClean="0"/>
              <a:t>Present a summary of existing conditions.</a:t>
            </a:r>
          </a:p>
          <a:p>
            <a:pPr>
              <a:spcBef>
                <a:spcPts val="0"/>
              </a:spcBef>
            </a:pPr>
            <a:endParaRPr lang="en-US" sz="1200" b="1" dirty="0" smtClean="0"/>
          </a:p>
          <a:p>
            <a:pPr>
              <a:spcBef>
                <a:spcPts val="0"/>
              </a:spcBef>
            </a:pPr>
            <a:r>
              <a:rPr lang="en-US" sz="2400" b="1" dirty="0" smtClean="0"/>
              <a:t>Solicit input regarding issues and concerns.</a:t>
            </a:r>
          </a:p>
          <a:p>
            <a:pPr>
              <a:lnSpc>
                <a:spcPct val="150000"/>
              </a:lnSpc>
            </a:pPr>
            <a:endParaRPr lang="en-US" sz="2400" dirty="0"/>
          </a:p>
        </p:txBody>
      </p:sp>
    </p:spTree>
  </p:cSld>
  <p:clrMapOvr>
    <a:masterClrMapping/>
  </p:clrMapOvr>
  <p:transition advTm="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Considerations</a:t>
            </a:r>
            <a:endParaRPr lang="en-US" dirty="0"/>
          </a:p>
        </p:txBody>
      </p:sp>
      <p:sp>
        <p:nvSpPr>
          <p:cNvPr id="4" name="Content Placeholder 2"/>
          <p:cNvSpPr>
            <a:spLocks noGrp="1"/>
          </p:cNvSpPr>
          <p:nvPr>
            <p:ph idx="1"/>
          </p:nvPr>
        </p:nvSpPr>
        <p:spPr>
          <a:xfrm>
            <a:off x="533400" y="1188720"/>
            <a:ext cx="3733800" cy="4191000"/>
          </a:xfrm>
        </p:spPr>
        <p:txBody>
          <a:bodyPr>
            <a:normAutofit/>
          </a:bodyPr>
          <a:lstStyle/>
          <a:p>
            <a:r>
              <a:rPr lang="en-US" sz="2200" b="1" dirty="0" smtClean="0"/>
              <a:t>Social</a:t>
            </a:r>
          </a:p>
          <a:p>
            <a:r>
              <a:rPr lang="en-US" sz="2200" b="1" dirty="0" smtClean="0"/>
              <a:t>Economic</a:t>
            </a:r>
          </a:p>
          <a:p>
            <a:r>
              <a:rPr lang="en-US" sz="2200" b="1" dirty="0" smtClean="0"/>
              <a:t>Historical Resources</a:t>
            </a:r>
          </a:p>
          <a:p>
            <a:r>
              <a:rPr lang="en-US" sz="2200" b="1" dirty="0" smtClean="0"/>
              <a:t>Archaeological Resources</a:t>
            </a:r>
          </a:p>
          <a:p>
            <a:r>
              <a:rPr lang="en-US" sz="2200" b="1" dirty="0" smtClean="0"/>
              <a:t>Air Quality</a:t>
            </a:r>
          </a:p>
          <a:p>
            <a:r>
              <a:rPr lang="en-US" sz="2200" b="1" dirty="0" smtClean="0"/>
              <a:t>Highway Traffic Noise</a:t>
            </a:r>
          </a:p>
          <a:p>
            <a:r>
              <a:rPr lang="en-US" sz="2200" b="1" dirty="0" smtClean="0"/>
              <a:t>Plants and Wildlife</a:t>
            </a:r>
          </a:p>
          <a:p>
            <a:r>
              <a:rPr lang="en-US" sz="2200" b="1" dirty="0" smtClean="0"/>
              <a:t>Water Quality</a:t>
            </a:r>
          </a:p>
          <a:p>
            <a:endParaRPr lang="en-US" sz="2400" b="1" dirty="0"/>
          </a:p>
        </p:txBody>
      </p:sp>
      <p:sp>
        <p:nvSpPr>
          <p:cNvPr id="5" name="Content Placeholder 2"/>
          <p:cNvSpPr txBox="1">
            <a:spLocks/>
          </p:cNvSpPr>
          <p:nvPr/>
        </p:nvSpPr>
        <p:spPr>
          <a:xfrm>
            <a:off x="4800600" y="1188720"/>
            <a:ext cx="3962400" cy="43434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en-US" sz="2200" b="1" dirty="0" smtClean="0"/>
              <a:t>Floodplains</a:t>
            </a:r>
          </a:p>
          <a:p>
            <a:pPr marL="342900" lvl="0" indent="-342900">
              <a:spcBef>
                <a:spcPct val="20000"/>
              </a:spcBef>
              <a:buFont typeface="Arial" pitchFamily="34" charset="0"/>
              <a:buChar char="•"/>
              <a:defRPr/>
            </a:pPr>
            <a:r>
              <a:rPr lang="en-US" sz="2200" b="1" dirty="0" smtClean="0"/>
              <a:t>Wetlands</a:t>
            </a:r>
          </a:p>
          <a:p>
            <a:pPr marL="342900" lvl="0" indent="-342900">
              <a:spcBef>
                <a:spcPct val="20000"/>
              </a:spcBef>
              <a:buFont typeface="Arial" pitchFamily="34" charset="0"/>
              <a:buChar char="•"/>
              <a:defRPr/>
            </a:pPr>
            <a:r>
              <a:rPr lang="en-US" sz="2200" b="1" dirty="0" smtClean="0"/>
              <a:t>Hazardous Waste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Land Use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b="1" dirty="0" smtClean="0"/>
              <a:t>Parks and Recreation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Soils</a:t>
            </a:r>
            <a:r>
              <a:rPr kumimoji="0" lang="en-US" sz="2200" b="1" i="0" u="none" strike="noStrike" kern="1200" cap="none" spc="0" normalizeH="0" noProof="0" dirty="0" smtClean="0">
                <a:ln>
                  <a:noFill/>
                </a:ln>
                <a:solidFill>
                  <a:schemeClr val="tx1"/>
                </a:solidFill>
                <a:effectLst/>
                <a:uLnTx/>
                <a:uFillTx/>
                <a:latin typeface="+mn-lt"/>
                <a:ea typeface="+mn-ea"/>
                <a:cs typeface="+mn-cs"/>
              </a:rPr>
              <a:t> and Geology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b="1" baseline="0" dirty="0" smtClean="0"/>
              <a:t>Visual Resources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IMG_2386.JPG"/>
          <p:cNvPicPr>
            <a:picLocks noChangeAspect="1"/>
          </p:cNvPicPr>
          <p:nvPr/>
        </p:nvPicPr>
        <p:blipFill>
          <a:blip r:embed="rId2" cstate="print"/>
          <a:srcRect/>
          <a:stretch>
            <a:fillRect/>
          </a:stretch>
        </p:blipFill>
        <p:spPr>
          <a:xfrm>
            <a:off x="990600" y="4572000"/>
            <a:ext cx="1828800" cy="1371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5" descr="\\civil-itasca\eng2\Jobs\2525\2525 - CPC PPT Pictures\Slide 75-1.JPG"/>
          <p:cNvPicPr>
            <a:picLocks noChangeAspect="1" noChangeArrowheads="1"/>
          </p:cNvPicPr>
          <p:nvPr/>
        </p:nvPicPr>
        <p:blipFill>
          <a:blip r:embed="rId3" cstate="print"/>
          <a:srcRect l="11582" t="8643" r="10372" b="17718"/>
          <a:stretch>
            <a:fillRect/>
          </a:stretch>
        </p:blipFill>
        <p:spPr bwMode="auto">
          <a:xfrm>
            <a:off x="3505200" y="4572000"/>
            <a:ext cx="1938270" cy="1371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J:\2525\Photolog\North Lake Shore Drive\2013-03-28 Miscellaneous\2013-03-28_NLSD-Misc_IMG_014.JPG"/>
          <p:cNvPicPr>
            <a:picLocks noChangeAspect="1" noChangeArrowheads="1"/>
          </p:cNvPicPr>
          <p:nvPr/>
        </p:nvPicPr>
        <p:blipFill>
          <a:blip r:embed="rId4" cstate="print"/>
          <a:srcRect/>
          <a:stretch>
            <a:fillRect/>
          </a:stretch>
        </p:blipFill>
        <p:spPr bwMode="auto">
          <a:xfrm>
            <a:off x="6172200" y="4572000"/>
            <a:ext cx="1828800" cy="1371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50"/>
                                        <p:tgtEl>
                                          <p:spTgt spid="4">
                                            <p:txEl>
                                              <p:pRg st="1" end="1"/>
                                            </p:txEl>
                                          </p:spTgt>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50"/>
                                        <p:tgtEl>
                                          <p:spTgt spid="4">
                                            <p:txEl>
                                              <p:pRg st="2" end="2"/>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50"/>
                                        <p:tgtEl>
                                          <p:spTgt spid="4">
                                            <p:txEl>
                                              <p:pRg st="3" end="3"/>
                                            </p:txEl>
                                          </p:spTgt>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50"/>
                                        <p:tgtEl>
                                          <p:spTgt spid="4">
                                            <p:txEl>
                                              <p:pRg st="4" end="4"/>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50"/>
                                        <p:tgtEl>
                                          <p:spTgt spid="4">
                                            <p:txEl>
                                              <p:pRg st="5" end="5"/>
                                            </p:txEl>
                                          </p:spTgt>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250"/>
                                        <p:tgtEl>
                                          <p:spTgt spid="4">
                                            <p:txEl>
                                              <p:pRg st="6" end="6"/>
                                            </p:txEl>
                                          </p:spTgt>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250"/>
                                        <p:tgtEl>
                                          <p:spTgt spid="4">
                                            <p:txEl>
                                              <p:pRg st="7" end="7"/>
                                            </p:txEl>
                                          </p:spTgt>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250"/>
                                        <p:tgtEl>
                                          <p:spTgt spid="5">
                                            <p:txEl>
                                              <p:pRg st="0" end="0"/>
                                            </p:txEl>
                                          </p:spTgt>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250"/>
                                        <p:tgtEl>
                                          <p:spTgt spid="5">
                                            <p:txEl>
                                              <p:pRg st="1" end="1"/>
                                            </p:txEl>
                                          </p:spTgt>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fade">
                                      <p:cBhvr>
                                        <p:cTn id="47" dur="250"/>
                                        <p:tgtEl>
                                          <p:spTgt spid="5">
                                            <p:txEl>
                                              <p:pRg st="2" end="2"/>
                                            </p:txEl>
                                          </p:spTgt>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250"/>
                                        <p:tgtEl>
                                          <p:spTgt spid="5">
                                            <p:txEl>
                                              <p:pRg st="3" end="3"/>
                                            </p:txEl>
                                          </p:spTgt>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fade">
                                      <p:cBhvr>
                                        <p:cTn id="55" dur="250"/>
                                        <p:tgtEl>
                                          <p:spTgt spid="5">
                                            <p:txEl>
                                              <p:pRg st="4" end="4"/>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250"/>
                                        <p:tgtEl>
                                          <p:spTgt spid="5">
                                            <p:txEl>
                                              <p:pRg st="5" end="5"/>
                                            </p:txEl>
                                          </p:spTgt>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Effect transition="in" filter="fade">
                                      <p:cBhvr>
                                        <p:cTn id="63" dur="2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NEPA Milestones</a:t>
            </a:r>
            <a:endParaRPr lang="en-US" dirty="0"/>
          </a:p>
        </p:txBody>
      </p:sp>
      <p:pic>
        <p:nvPicPr>
          <p:cNvPr id="15" name="Picture 14" descr="Milestones_0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5447" y="990600"/>
            <a:ext cx="7593103" cy="5867397"/>
          </a:xfrm>
          <a:prstGeom prst="rect">
            <a:avLst/>
          </a:prstGeom>
        </p:spPr>
      </p:pic>
    </p:spTree>
  </p:cSld>
  <p:clrMapOvr>
    <a:masterClrMapping/>
  </p:clrMapOvr>
  <p:transition advTm="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NEPA Milestones</a:t>
            </a:r>
            <a:endParaRPr lang="en-US" dirty="0"/>
          </a:p>
        </p:txBody>
      </p:sp>
      <p:pic>
        <p:nvPicPr>
          <p:cNvPr id="15" name="Picture 14" descr="Milestones_0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5447" y="990600"/>
            <a:ext cx="7593105" cy="5867400"/>
          </a:xfrm>
          <a:prstGeom prst="rect">
            <a:avLst/>
          </a:prstGeom>
        </p:spPr>
      </p:pic>
      <p:grpSp>
        <p:nvGrpSpPr>
          <p:cNvPr id="4" name="Group 3"/>
          <p:cNvGrpSpPr>
            <a:grpSpLocks noChangeAspect="1"/>
          </p:cNvGrpSpPr>
          <p:nvPr/>
        </p:nvGrpSpPr>
        <p:grpSpPr bwMode="auto">
          <a:xfrm>
            <a:off x="1371600" y="1066800"/>
            <a:ext cx="622546" cy="652462"/>
            <a:chOff x="624" y="1248"/>
            <a:chExt cx="437" cy="458"/>
          </a:xfrm>
        </p:grpSpPr>
        <p:sp>
          <p:nvSpPr>
            <p:cNvPr id="5" name="AutoShape 4"/>
            <p:cNvSpPr>
              <a:spLocks noChangeAspect="1" noChangeArrowheads="1" noTextEdit="1"/>
            </p:cNvSpPr>
            <p:nvPr/>
          </p:nvSpPr>
          <p:spPr bwMode="auto">
            <a:xfrm>
              <a:off x="624" y="1248"/>
              <a:ext cx="437" cy="4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635" y="1261"/>
              <a:ext cx="412" cy="434"/>
            </a:xfrm>
            <a:custGeom>
              <a:avLst/>
              <a:gdLst/>
              <a:ahLst/>
              <a:cxnLst>
                <a:cxn ang="0">
                  <a:pos x="824" y="21"/>
                </a:cxn>
                <a:cxn ang="0">
                  <a:pos x="677" y="194"/>
                </a:cxn>
                <a:cxn ang="0">
                  <a:pos x="537" y="374"/>
                </a:cxn>
                <a:cxn ang="0">
                  <a:pos x="472" y="467"/>
                </a:cxn>
                <a:cxn ang="0">
                  <a:pos x="349" y="654"/>
                </a:cxn>
                <a:cxn ang="0">
                  <a:pos x="290" y="750"/>
                </a:cxn>
                <a:cxn ang="0">
                  <a:pos x="270" y="789"/>
                </a:cxn>
                <a:cxn ang="0">
                  <a:pos x="248" y="824"/>
                </a:cxn>
                <a:cxn ang="0">
                  <a:pos x="224" y="848"/>
                </a:cxn>
                <a:cxn ang="0">
                  <a:pos x="194" y="863"/>
                </a:cxn>
                <a:cxn ang="0">
                  <a:pos x="161" y="867"/>
                </a:cxn>
                <a:cxn ang="0">
                  <a:pos x="145" y="866"/>
                </a:cxn>
                <a:cxn ang="0">
                  <a:pos x="121" y="861"/>
                </a:cxn>
                <a:cxn ang="0">
                  <a:pos x="111" y="858"/>
                </a:cxn>
                <a:cxn ang="0">
                  <a:pos x="91" y="846"/>
                </a:cxn>
                <a:cxn ang="0">
                  <a:pos x="75" y="827"/>
                </a:cxn>
                <a:cxn ang="0">
                  <a:pos x="67" y="818"/>
                </a:cxn>
                <a:cxn ang="0">
                  <a:pos x="49" y="777"/>
                </a:cxn>
                <a:cxn ang="0">
                  <a:pos x="36" y="740"/>
                </a:cxn>
                <a:cxn ang="0">
                  <a:pos x="21" y="688"/>
                </a:cxn>
                <a:cxn ang="0">
                  <a:pos x="19" y="679"/>
                </a:cxn>
                <a:cxn ang="0">
                  <a:pos x="1" y="609"/>
                </a:cxn>
                <a:cxn ang="0">
                  <a:pos x="0" y="597"/>
                </a:cxn>
                <a:cxn ang="0">
                  <a:pos x="3" y="580"/>
                </a:cxn>
                <a:cxn ang="0">
                  <a:pos x="10" y="564"/>
                </a:cxn>
                <a:cxn ang="0">
                  <a:pos x="22" y="549"/>
                </a:cxn>
                <a:cxn ang="0">
                  <a:pos x="40" y="535"/>
                </a:cxn>
                <a:cxn ang="0">
                  <a:pos x="60" y="523"/>
                </a:cxn>
                <a:cxn ang="0">
                  <a:pos x="99" y="508"/>
                </a:cxn>
                <a:cxn ang="0">
                  <a:pos x="117" y="506"/>
                </a:cxn>
                <a:cxn ang="0">
                  <a:pos x="129" y="508"/>
                </a:cxn>
                <a:cxn ang="0">
                  <a:pos x="138" y="514"/>
                </a:cxn>
                <a:cxn ang="0">
                  <a:pos x="141" y="518"/>
                </a:cxn>
                <a:cxn ang="0">
                  <a:pos x="156" y="546"/>
                </a:cxn>
                <a:cxn ang="0">
                  <a:pos x="170" y="586"/>
                </a:cxn>
                <a:cxn ang="0">
                  <a:pos x="180" y="610"/>
                </a:cxn>
                <a:cxn ang="0">
                  <a:pos x="192" y="634"/>
                </a:cxn>
                <a:cxn ang="0">
                  <a:pos x="201" y="642"/>
                </a:cxn>
                <a:cxn ang="0">
                  <a:pos x="204" y="643"/>
                </a:cxn>
                <a:cxn ang="0">
                  <a:pos x="215" y="634"/>
                </a:cxn>
                <a:cxn ang="0">
                  <a:pos x="261" y="570"/>
                </a:cxn>
                <a:cxn ang="0">
                  <a:pos x="297" y="512"/>
                </a:cxn>
                <a:cxn ang="0">
                  <a:pos x="431" y="305"/>
                </a:cxn>
                <a:cxn ang="0">
                  <a:pos x="502" y="204"/>
                </a:cxn>
                <a:cxn ang="0">
                  <a:pos x="552" y="135"/>
                </a:cxn>
                <a:cxn ang="0">
                  <a:pos x="571" y="109"/>
                </a:cxn>
                <a:cxn ang="0">
                  <a:pos x="609" y="70"/>
                </a:cxn>
                <a:cxn ang="0">
                  <a:pos x="627" y="55"/>
                </a:cxn>
                <a:cxn ang="0">
                  <a:pos x="660" y="34"/>
                </a:cxn>
                <a:cxn ang="0">
                  <a:pos x="701" y="18"/>
                </a:cxn>
                <a:cxn ang="0">
                  <a:pos x="725" y="12"/>
                </a:cxn>
                <a:cxn ang="0">
                  <a:pos x="783" y="3"/>
                </a:cxn>
                <a:cxn ang="0">
                  <a:pos x="824" y="21"/>
                </a:cxn>
              </a:cxnLst>
              <a:rect l="0" t="0" r="r" b="b"/>
              <a:pathLst>
                <a:path w="824" h="867">
                  <a:moveTo>
                    <a:pt x="824" y="21"/>
                  </a:moveTo>
                  <a:lnTo>
                    <a:pt x="824" y="21"/>
                  </a:lnTo>
                  <a:lnTo>
                    <a:pt x="749" y="106"/>
                  </a:lnTo>
                  <a:lnTo>
                    <a:pt x="677" y="194"/>
                  </a:lnTo>
                  <a:lnTo>
                    <a:pt x="606" y="284"/>
                  </a:lnTo>
                  <a:lnTo>
                    <a:pt x="537" y="374"/>
                  </a:lnTo>
                  <a:lnTo>
                    <a:pt x="537" y="374"/>
                  </a:lnTo>
                  <a:lnTo>
                    <a:pt x="472" y="467"/>
                  </a:lnTo>
                  <a:lnTo>
                    <a:pt x="409" y="561"/>
                  </a:lnTo>
                  <a:lnTo>
                    <a:pt x="349" y="654"/>
                  </a:lnTo>
                  <a:lnTo>
                    <a:pt x="290" y="750"/>
                  </a:lnTo>
                  <a:lnTo>
                    <a:pt x="290" y="750"/>
                  </a:lnTo>
                  <a:lnTo>
                    <a:pt x="270" y="789"/>
                  </a:lnTo>
                  <a:lnTo>
                    <a:pt x="270" y="789"/>
                  </a:lnTo>
                  <a:lnTo>
                    <a:pt x="260" y="809"/>
                  </a:lnTo>
                  <a:lnTo>
                    <a:pt x="248" y="824"/>
                  </a:lnTo>
                  <a:lnTo>
                    <a:pt x="236" y="837"/>
                  </a:lnTo>
                  <a:lnTo>
                    <a:pt x="224" y="848"/>
                  </a:lnTo>
                  <a:lnTo>
                    <a:pt x="209" y="857"/>
                  </a:lnTo>
                  <a:lnTo>
                    <a:pt x="194" y="863"/>
                  </a:lnTo>
                  <a:lnTo>
                    <a:pt x="177" y="866"/>
                  </a:lnTo>
                  <a:lnTo>
                    <a:pt x="161" y="867"/>
                  </a:lnTo>
                  <a:lnTo>
                    <a:pt x="161" y="867"/>
                  </a:lnTo>
                  <a:lnTo>
                    <a:pt x="145" y="866"/>
                  </a:lnTo>
                  <a:lnTo>
                    <a:pt x="132" y="864"/>
                  </a:lnTo>
                  <a:lnTo>
                    <a:pt x="121" y="861"/>
                  </a:lnTo>
                  <a:lnTo>
                    <a:pt x="111" y="858"/>
                  </a:lnTo>
                  <a:lnTo>
                    <a:pt x="111" y="858"/>
                  </a:lnTo>
                  <a:lnTo>
                    <a:pt x="100" y="852"/>
                  </a:lnTo>
                  <a:lnTo>
                    <a:pt x="91" y="846"/>
                  </a:lnTo>
                  <a:lnTo>
                    <a:pt x="82" y="837"/>
                  </a:lnTo>
                  <a:lnTo>
                    <a:pt x="75" y="827"/>
                  </a:lnTo>
                  <a:lnTo>
                    <a:pt x="75" y="827"/>
                  </a:lnTo>
                  <a:lnTo>
                    <a:pt x="67" y="818"/>
                  </a:lnTo>
                  <a:lnTo>
                    <a:pt x="61" y="806"/>
                  </a:lnTo>
                  <a:lnTo>
                    <a:pt x="49" y="777"/>
                  </a:lnTo>
                  <a:lnTo>
                    <a:pt x="49" y="777"/>
                  </a:lnTo>
                  <a:lnTo>
                    <a:pt x="36" y="740"/>
                  </a:lnTo>
                  <a:lnTo>
                    <a:pt x="21" y="688"/>
                  </a:lnTo>
                  <a:lnTo>
                    <a:pt x="21" y="688"/>
                  </a:lnTo>
                  <a:lnTo>
                    <a:pt x="19" y="679"/>
                  </a:lnTo>
                  <a:lnTo>
                    <a:pt x="19" y="679"/>
                  </a:lnTo>
                  <a:lnTo>
                    <a:pt x="6" y="625"/>
                  </a:lnTo>
                  <a:lnTo>
                    <a:pt x="1" y="609"/>
                  </a:lnTo>
                  <a:lnTo>
                    <a:pt x="0" y="597"/>
                  </a:lnTo>
                  <a:lnTo>
                    <a:pt x="0" y="597"/>
                  </a:lnTo>
                  <a:lnTo>
                    <a:pt x="1" y="588"/>
                  </a:lnTo>
                  <a:lnTo>
                    <a:pt x="3" y="580"/>
                  </a:lnTo>
                  <a:lnTo>
                    <a:pt x="6" y="573"/>
                  </a:lnTo>
                  <a:lnTo>
                    <a:pt x="10" y="564"/>
                  </a:lnTo>
                  <a:lnTo>
                    <a:pt x="16" y="556"/>
                  </a:lnTo>
                  <a:lnTo>
                    <a:pt x="22" y="549"/>
                  </a:lnTo>
                  <a:lnTo>
                    <a:pt x="30" y="543"/>
                  </a:lnTo>
                  <a:lnTo>
                    <a:pt x="40" y="535"/>
                  </a:lnTo>
                  <a:lnTo>
                    <a:pt x="40" y="535"/>
                  </a:lnTo>
                  <a:lnTo>
                    <a:pt x="60" y="523"/>
                  </a:lnTo>
                  <a:lnTo>
                    <a:pt x="79" y="514"/>
                  </a:lnTo>
                  <a:lnTo>
                    <a:pt x="99" y="508"/>
                  </a:lnTo>
                  <a:lnTo>
                    <a:pt x="117" y="506"/>
                  </a:lnTo>
                  <a:lnTo>
                    <a:pt x="117" y="506"/>
                  </a:lnTo>
                  <a:lnTo>
                    <a:pt x="123" y="506"/>
                  </a:lnTo>
                  <a:lnTo>
                    <a:pt x="129" y="508"/>
                  </a:lnTo>
                  <a:lnTo>
                    <a:pt x="133" y="511"/>
                  </a:lnTo>
                  <a:lnTo>
                    <a:pt x="138" y="514"/>
                  </a:lnTo>
                  <a:lnTo>
                    <a:pt x="138" y="514"/>
                  </a:lnTo>
                  <a:lnTo>
                    <a:pt x="141" y="518"/>
                  </a:lnTo>
                  <a:lnTo>
                    <a:pt x="145" y="526"/>
                  </a:lnTo>
                  <a:lnTo>
                    <a:pt x="156" y="546"/>
                  </a:lnTo>
                  <a:lnTo>
                    <a:pt x="156" y="546"/>
                  </a:lnTo>
                  <a:lnTo>
                    <a:pt x="170" y="586"/>
                  </a:lnTo>
                  <a:lnTo>
                    <a:pt x="170" y="586"/>
                  </a:lnTo>
                  <a:lnTo>
                    <a:pt x="180" y="610"/>
                  </a:lnTo>
                  <a:lnTo>
                    <a:pt x="189" y="628"/>
                  </a:lnTo>
                  <a:lnTo>
                    <a:pt x="192" y="634"/>
                  </a:lnTo>
                  <a:lnTo>
                    <a:pt x="197" y="639"/>
                  </a:lnTo>
                  <a:lnTo>
                    <a:pt x="201" y="642"/>
                  </a:lnTo>
                  <a:lnTo>
                    <a:pt x="204" y="643"/>
                  </a:lnTo>
                  <a:lnTo>
                    <a:pt x="204" y="643"/>
                  </a:lnTo>
                  <a:lnTo>
                    <a:pt x="209" y="640"/>
                  </a:lnTo>
                  <a:lnTo>
                    <a:pt x="215" y="634"/>
                  </a:lnTo>
                  <a:lnTo>
                    <a:pt x="233" y="610"/>
                  </a:lnTo>
                  <a:lnTo>
                    <a:pt x="261" y="570"/>
                  </a:lnTo>
                  <a:lnTo>
                    <a:pt x="297" y="512"/>
                  </a:lnTo>
                  <a:lnTo>
                    <a:pt x="297" y="512"/>
                  </a:lnTo>
                  <a:lnTo>
                    <a:pt x="370" y="400"/>
                  </a:lnTo>
                  <a:lnTo>
                    <a:pt x="431" y="305"/>
                  </a:lnTo>
                  <a:lnTo>
                    <a:pt x="431" y="305"/>
                  </a:lnTo>
                  <a:lnTo>
                    <a:pt x="502" y="204"/>
                  </a:lnTo>
                  <a:lnTo>
                    <a:pt x="529" y="165"/>
                  </a:lnTo>
                  <a:lnTo>
                    <a:pt x="552" y="135"/>
                  </a:lnTo>
                  <a:lnTo>
                    <a:pt x="552" y="135"/>
                  </a:lnTo>
                  <a:lnTo>
                    <a:pt x="571" y="109"/>
                  </a:lnTo>
                  <a:lnTo>
                    <a:pt x="591" y="88"/>
                  </a:lnTo>
                  <a:lnTo>
                    <a:pt x="609" y="70"/>
                  </a:lnTo>
                  <a:lnTo>
                    <a:pt x="627" y="55"/>
                  </a:lnTo>
                  <a:lnTo>
                    <a:pt x="627" y="55"/>
                  </a:lnTo>
                  <a:lnTo>
                    <a:pt x="642" y="43"/>
                  </a:lnTo>
                  <a:lnTo>
                    <a:pt x="660" y="34"/>
                  </a:lnTo>
                  <a:lnTo>
                    <a:pt x="680" y="25"/>
                  </a:lnTo>
                  <a:lnTo>
                    <a:pt x="701" y="18"/>
                  </a:lnTo>
                  <a:lnTo>
                    <a:pt x="701" y="18"/>
                  </a:lnTo>
                  <a:lnTo>
                    <a:pt x="725" y="12"/>
                  </a:lnTo>
                  <a:lnTo>
                    <a:pt x="752" y="6"/>
                  </a:lnTo>
                  <a:lnTo>
                    <a:pt x="783" y="3"/>
                  </a:lnTo>
                  <a:lnTo>
                    <a:pt x="816" y="0"/>
                  </a:lnTo>
                  <a:lnTo>
                    <a:pt x="824" y="21"/>
                  </a:lnTo>
                  <a:close/>
                </a:path>
              </a:pathLst>
            </a:custGeom>
            <a:solidFill>
              <a:srgbClr val="DF14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626" y="1250"/>
              <a:ext cx="433" cy="454"/>
            </a:xfrm>
            <a:custGeom>
              <a:avLst/>
              <a:gdLst/>
              <a:ahLst/>
              <a:cxnLst>
                <a:cxn ang="0">
                  <a:pos x="835" y="2"/>
                </a:cxn>
                <a:cxn ang="0">
                  <a:pos x="800" y="5"/>
                </a:cxn>
                <a:cxn ang="0">
                  <a:pos x="740" y="14"/>
                </a:cxn>
                <a:cxn ang="0">
                  <a:pos x="715" y="21"/>
                </a:cxn>
                <a:cxn ang="0">
                  <a:pos x="669" y="39"/>
                </a:cxn>
                <a:cxn ang="0">
                  <a:pos x="633" y="62"/>
                </a:cxn>
                <a:cxn ang="0">
                  <a:pos x="615" y="78"/>
                </a:cxn>
                <a:cxn ang="0">
                  <a:pos x="576" y="119"/>
                </a:cxn>
                <a:cxn ang="0">
                  <a:pos x="555" y="144"/>
                </a:cxn>
                <a:cxn ang="0">
                  <a:pos x="504" y="215"/>
                </a:cxn>
                <a:cxn ang="0">
                  <a:pos x="435" y="316"/>
                </a:cxn>
                <a:cxn ang="0">
                  <a:pos x="299" y="525"/>
                </a:cxn>
                <a:cxn ang="0">
                  <a:pos x="250" y="602"/>
                </a:cxn>
                <a:cxn ang="0">
                  <a:pos x="224" y="638"/>
                </a:cxn>
                <a:cxn ang="0">
                  <a:pos x="209" y="602"/>
                </a:cxn>
                <a:cxn ang="0">
                  <a:pos x="194" y="561"/>
                </a:cxn>
                <a:cxn ang="0">
                  <a:pos x="184" y="537"/>
                </a:cxn>
                <a:cxn ang="0">
                  <a:pos x="171" y="522"/>
                </a:cxn>
                <a:cxn ang="0">
                  <a:pos x="164" y="516"/>
                </a:cxn>
                <a:cxn ang="0">
                  <a:pos x="147" y="510"/>
                </a:cxn>
                <a:cxn ang="0">
                  <a:pos x="137" y="508"/>
                </a:cxn>
                <a:cxn ang="0">
                  <a:pos x="114" y="511"/>
                </a:cxn>
                <a:cxn ang="0">
                  <a:pos x="92" y="517"/>
                </a:cxn>
                <a:cxn ang="0">
                  <a:pos x="71" y="526"/>
                </a:cxn>
                <a:cxn ang="0">
                  <a:pos x="48" y="541"/>
                </a:cxn>
                <a:cxn ang="0">
                  <a:pos x="27" y="558"/>
                </a:cxn>
                <a:cxn ang="0">
                  <a:pos x="12" y="578"/>
                </a:cxn>
                <a:cxn ang="0">
                  <a:pos x="3" y="599"/>
                </a:cxn>
                <a:cxn ang="0">
                  <a:pos x="0" y="620"/>
                </a:cxn>
                <a:cxn ang="0">
                  <a:pos x="0" y="629"/>
                </a:cxn>
                <a:cxn ang="0">
                  <a:pos x="9" y="669"/>
                </a:cxn>
                <a:cxn ang="0">
                  <a:pos x="18" y="707"/>
                </a:cxn>
                <a:cxn ang="0">
                  <a:pos x="21" y="716"/>
                </a:cxn>
                <a:cxn ang="0">
                  <a:pos x="36" y="769"/>
                </a:cxn>
                <a:cxn ang="0">
                  <a:pos x="50" y="808"/>
                </a:cxn>
                <a:cxn ang="0">
                  <a:pos x="71" y="851"/>
                </a:cxn>
                <a:cxn ang="0">
                  <a:pos x="77" y="862"/>
                </a:cxn>
                <a:cxn ang="0">
                  <a:pos x="99" y="884"/>
                </a:cxn>
                <a:cxn ang="0">
                  <a:pos x="122" y="899"/>
                </a:cxn>
                <a:cxn ang="0">
                  <a:pos x="134" y="904"/>
                </a:cxn>
                <a:cxn ang="0">
                  <a:pos x="164" y="910"/>
                </a:cxn>
                <a:cxn ang="0">
                  <a:pos x="181" y="910"/>
                </a:cxn>
                <a:cxn ang="0">
                  <a:pos x="220" y="905"/>
                </a:cxn>
                <a:cxn ang="0">
                  <a:pos x="254" y="889"/>
                </a:cxn>
                <a:cxn ang="0">
                  <a:pos x="284" y="860"/>
                </a:cxn>
                <a:cxn ang="0">
                  <a:pos x="308" y="823"/>
                </a:cxn>
                <a:cxn ang="0">
                  <a:pos x="328" y="784"/>
                </a:cxn>
                <a:cxn ang="0">
                  <a:pos x="385" y="689"/>
                </a:cxn>
                <a:cxn ang="0">
                  <a:pos x="508" y="501"/>
                </a:cxn>
                <a:cxn ang="0">
                  <a:pos x="573" y="409"/>
                </a:cxn>
                <a:cxn ang="0">
                  <a:pos x="712" y="230"/>
                </a:cxn>
                <a:cxn ang="0">
                  <a:pos x="860" y="57"/>
                </a:cxn>
                <a:cxn ang="0">
                  <a:pos x="850" y="0"/>
                </a:cxn>
              </a:cxnLst>
              <a:rect l="0" t="0" r="r" b="b"/>
              <a:pathLst>
                <a:path w="868" h="910">
                  <a:moveTo>
                    <a:pt x="850" y="0"/>
                  </a:moveTo>
                  <a:lnTo>
                    <a:pt x="835" y="2"/>
                  </a:lnTo>
                  <a:lnTo>
                    <a:pt x="835" y="2"/>
                  </a:lnTo>
                  <a:lnTo>
                    <a:pt x="800" y="5"/>
                  </a:lnTo>
                  <a:lnTo>
                    <a:pt x="769" y="9"/>
                  </a:lnTo>
                  <a:lnTo>
                    <a:pt x="740" y="14"/>
                  </a:lnTo>
                  <a:lnTo>
                    <a:pt x="715" y="21"/>
                  </a:lnTo>
                  <a:lnTo>
                    <a:pt x="715" y="21"/>
                  </a:lnTo>
                  <a:lnTo>
                    <a:pt x="690" y="29"/>
                  </a:lnTo>
                  <a:lnTo>
                    <a:pt x="669" y="39"/>
                  </a:lnTo>
                  <a:lnTo>
                    <a:pt x="650" y="50"/>
                  </a:lnTo>
                  <a:lnTo>
                    <a:pt x="633" y="62"/>
                  </a:lnTo>
                  <a:lnTo>
                    <a:pt x="633" y="62"/>
                  </a:lnTo>
                  <a:lnTo>
                    <a:pt x="615" y="78"/>
                  </a:lnTo>
                  <a:lnTo>
                    <a:pt x="596" y="98"/>
                  </a:lnTo>
                  <a:lnTo>
                    <a:pt x="576" y="119"/>
                  </a:lnTo>
                  <a:lnTo>
                    <a:pt x="555" y="144"/>
                  </a:lnTo>
                  <a:lnTo>
                    <a:pt x="555" y="144"/>
                  </a:lnTo>
                  <a:lnTo>
                    <a:pt x="533" y="176"/>
                  </a:lnTo>
                  <a:lnTo>
                    <a:pt x="504" y="215"/>
                  </a:lnTo>
                  <a:lnTo>
                    <a:pt x="435" y="316"/>
                  </a:lnTo>
                  <a:lnTo>
                    <a:pt x="435" y="316"/>
                  </a:lnTo>
                  <a:lnTo>
                    <a:pt x="373" y="411"/>
                  </a:lnTo>
                  <a:lnTo>
                    <a:pt x="299" y="525"/>
                  </a:lnTo>
                  <a:lnTo>
                    <a:pt x="299" y="525"/>
                  </a:lnTo>
                  <a:lnTo>
                    <a:pt x="250" y="602"/>
                  </a:lnTo>
                  <a:lnTo>
                    <a:pt x="224" y="638"/>
                  </a:lnTo>
                  <a:lnTo>
                    <a:pt x="224" y="638"/>
                  </a:lnTo>
                  <a:lnTo>
                    <a:pt x="218" y="624"/>
                  </a:lnTo>
                  <a:lnTo>
                    <a:pt x="209" y="602"/>
                  </a:lnTo>
                  <a:lnTo>
                    <a:pt x="209" y="602"/>
                  </a:lnTo>
                  <a:lnTo>
                    <a:pt x="194" y="561"/>
                  </a:lnTo>
                  <a:lnTo>
                    <a:pt x="194" y="561"/>
                  </a:lnTo>
                  <a:lnTo>
                    <a:pt x="184" y="537"/>
                  </a:lnTo>
                  <a:lnTo>
                    <a:pt x="178" y="528"/>
                  </a:lnTo>
                  <a:lnTo>
                    <a:pt x="171" y="522"/>
                  </a:lnTo>
                  <a:lnTo>
                    <a:pt x="171" y="522"/>
                  </a:lnTo>
                  <a:lnTo>
                    <a:pt x="164" y="516"/>
                  </a:lnTo>
                  <a:lnTo>
                    <a:pt x="156" y="513"/>
                  </a:lnTo>
                  <a:lnTo>
                    <a:pt x="147" y="510"/>
                  </a:lnTo>
                  <a:lnTo>
                    <a:pt x="137" y="508"/>
                  </a:lnTo>
                  <a:lnTo>
                    <a:pt x="137" y="508"/>
                  </a:lnTo>
                  <a:lnTo>
                    <a:pt x="126" y="510"/>
                  </a:lnTo>
                  <a:lnTo>
                    <a:pt x="114" y="511"/>
                  </a:lnTo>
                  <a:lnTo>
                    <a:pt x="104" y="513"/>
                  </a:lnTo>
                  <a:lnTo>
                    <a:pt x="92" y="517"/>
                  </a:lnTo>
                  <a:lnTo>
                    <a:pt x="81" y="522"/>
                  </a:lnTo>
                  <a:lnTo>
                    <a:pt x="71" y="526"/>
                  </a:lnTo>
                  <a:lnTo>
                    <a:pt x="48" y="541"/>
                  </a:lnTo>
                  <a:lnTo>
                    <a:pt x="48" y="541"/>
                  </a:lnTo>
                  <a:lnTo>
                    <a:pt x="36" y="549"/>
                  </a:lnTo>
                  <a:lnTo>
                    <a:pt x="27" y="558"/>
                  </a:lnTo>
                  <a:lnTo>
                    <a:pt x="18" y="569"/>
                  </a:lnTo>
                  <a:lnTo>
                    <a:pt x="12" y="578"/>
                  </a:lnTo>
                  <a:lnTo>
                    <a:pt x="6" y="588"/>
                  </a:lnTo>
                  <a:lnTo>
                    <a:pt x="3" y="599"/>
                  </a:lnTo>
                  <a:lnTo>
                    <a:pt x="0" y="609"/>
                  </a:lnTo>
                  <a:lnTo>
                    <a:pt x="0" y="620"/>
                  </a:lnTo>
                  <a:lnTo>
                    <a:pt x="0" y="620"/>
                  </a:lnTo>
                  <a:lnTo>
                    <a:pt x="0" y="629"/>
                  </a:lnTo>
                  <a:lnTo>
                    <a:pt x="3" y="644"/>
                  </a:lnTo>
                  <a:lnTo>
                    <a:pt x="9" y="669"/>
                  </a:lnTo>
                  <a:lnTo>
                    <a:pt x="18" y="707"/>
                  </a:lnTo>
                  <a:lnTo>
                    <a:pt x="18" y="707"/>
                  </a:lnTo>
                  <a:lnTo>
                    <a:pt x="21" y="717"/>
                  </a:lnTo>
                  <a:lnTo>
                    <a:pt x="21" y="716"/>
                  </a:lnTo>
                  <a:lnTo>
                    <a:pt x="21" y="716"/>
                  </a:lnTo>
                  <a:lnTo>
                    <a:pt x="36" y="769"/>
                  </a:lnTo>
                  <a:lnTo>
                    <a:pt x="50" y="808"/>
                  </a:lnTo>
                  <a:lnTo>
                    <a:pt x="50" y="808"/>
                  </a:lnTo>
                  <a:lnTo>
                    <a:pt x="63" y="838"/>
                  </a:lnTo>
                  <a:lnTo>
                    <a:pt x="71" y="851"/>
                  </a:lnTo>
                  <a:lnTo>
                    <a:pt x="77" y="862"/>
                  </a:lnTo>
                  <a:lnTo>
                    <a:pt x="77" y="862"/>
                  </a:lnTo>
                  <a:lnTo>
                    <a:pt x="87" y="875"/>
                  </a:lnTo>
                  <a:lnTo>
                    <a:pt x="99" y="884"/>
                  </a:lnTo>
                  <a:lnTo>
                    <a:pt x="110" y="893"/>
                  </a:lnTo>
                  <a:lnTo>
                    <a:pt x="122" y="899"/>
                  </a:lnTo>
                  <a:lnTo>
                    <a:pt x="122" y="899"/>
                  </a:lnTo>
                  <a:lnTo>
                    <a:pt x="134" y="904"/>
                  </a:lnTo>
                  <a:lnTo>
                    <a:pt x="149" y="908"/>
                  </a:lnTo>
                  <a:lnTo>
                    <a:pt x="164" y="910"/>
                  </a:lnTo>
                  <a:lnTo>
                    <a:pt x="181" y="910"/>
                  </a:lnTo>
                  <a:lnTo>
                    <a:pt x="181" y="910"/>
                  </a:lnTo>
                  <a:lnTo>
                    <a:pt x="200" y="910"/>
                  </a:lnTo>
                  <a:lnTo>
                    <a:pt x="220" y="905"/>
                  </a:lnTo>
                  <a:lnTo>
                    <a:pt x="238" y="898"/>
                  </a:lnTo>
                  <a:lnTo>
                    <a:pt x="254" y="889"/>
                  </a:lnTo>
                  <a:lnTo>
                    <a:pt x="269" y="875"/>
                  </a:lnTo>
                  <a:lnTo>
                    <a:pt x="284" y="860"/>
                  </a:lnTo>
                  <a:lnTo>
                    <a:pt x="296" y="842"/>
                  </a:lnTo>
                  <a:lnTo>
                    <a:pt x="308" y="823"/>
                  </a:lnTo>
                  <a:lnTo>
                    <a:pt x="308" y="823"/>
                  </a:lnTo>
                  <a:lnTo>
                    <a:pt x="328" y="784"/>
                  </a:lnTo>
                  <a:lnTo>
                    <a:pt x="328" y="784"/>
                  </a:lnTo>
                  <a:lnTo>
                    <a:pt x="385" y="689"/>
                  </a:lnTo>
                  <a:lnTo>
                    <a:pt x="445" y="594"/>
                  </a:lnTo>
                  <a:lnTo>
                    <a:pt x="508" y="501"/>
                  </a:lnTo>
                  <a:lnTo>
                    <a:pt x="573" y="409"/>
                  </a:lnTo>
                  <a:lnTo>
                    <a:pt x="573" y="409"/>
                  </a:lnTo>
                  <a:lnTo>
                    <a:pt x="641" y="319"/>
                  </a:lnTo>
                  <a:lnTo>
                    <a:pt x="712" y="230"/>
                  </a:lnTo>
                  <a:lnTo>
                    <a:pt x="785" y="143"/>
                  </a:lnTo>
                  <a:lnTo>
                    <a:pt x="860" y="57"/>
                  </a:lnTo>
                  <a:lnTo>
                    <a:pt x="868" y="47"/>
                  </a:lnTo>
                  <a:lnTo>
                    <a:pt x="8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646" y="1272"/>
              <a:ext cx="387" cy="412"/>
            </a:xfrm>
            <a:custGeom>
              <a:avLst/>
              <a:gdLst/>
              <a:ahLst/>
              <a:cxnLst>
                <a:cxn ang="0">
                  <a:pos x="499" y="340"/>
                </a:cxn>
                <a:cxn ang="0">
                  <a:pos x="370" y="527"/>
                </a:cxn>
                <a:cxn ang="0">
                  <a:pos x="251" y="718"/>
                </a:cxn>
                <a:cxn ang="0">
                  <a:pos x="230" y="758"/>
                </a:cxn>
                <a:cxn ang="0">
                  <a:pos x="221" y="775"/>
                </a:cxn>
                <a:cxn ang="0">
                  <a:pos x="203" y="799"/>
                </a:cxn>
                <a:cxn ang="0">
                  <a:pos x="179" y="815"/>
                </a:cxn>
                <a:cxn ang="0">
                  <a:pos x="153" y="823"/>
                </a:cxn>
                <a:cxn ang="0">
                  <a:pos x="140" y="824"/>
                </a:cxn>
                <a:cxn ang="0">
                  <a:pos x="115" y="823"/>
                </a:cxn>
                <a:cxn ang="0">
                  <a:pos x="97" y="817"/>
                </a:cxn>
                <a:cxn ang="0">
                  <a:pos x="91" y="814"/>
                </a:cxn>
                <a:cxn ang="0">
                  <a:pos x="76" y="800"/>
                </a:cxn>
                <a:cxn ang="0">
                  <a:pos x="70" y="793"/>
                </a:cxn>
                <a:cxn ang="0">
                  <a:pos x="48" y="748"/>
                </a:cxn>
                <a:cxn ang="0">
                  <a:pos x="34" y="712"/>
                </a:cxn>
                <a:cxn ang="0">
                  <a:pos x="19" y="659"/>
                </a:cxn>
                <a:cxn ang="0">
                  <a:pos x="18" y="651"/>
                </a:cxn>
                <a:cxn ang="0">
                  <a:pos x="9" y="617"/>
                </a:cxn>
                <a:cxn ang="0">
                  <a:pos x="1" y="581"/>
                </a:cxn>
                <a:cxn ang="0">
                  <a:pos x="0" y="575"/>
                </a:cxn>
                <a:cxn ang="0">
                  <a:pos x="1" y="563"/>
                </a:cxn>
                <a:cxn ang="0">
                  <a:pos x="18" y="540"/>
                </a:cxn>
                <a:cxn ang="0">
                  <a:pos x="31" y="530"/>
                </a:cxn>
                <a:cxn ang="0">
                  <a:pos x="64" y="512"/>
                </a:cxn>
                <a:cxn ang="0">
                  <a:pos x="96" y="506"/>
                </a:cxn>
                <a:cxn ang="0">
                  <a:pos x="100" y="506"/>
                </a:cxn>
                <a:cxn ang="0">
                  <a:pos x="102" y="507"/>
                </a:cxn>
                <a:cxn ang="0">
                  <a:pos x="115" y="531"/>
                </a:cxn>
                <a:cxn ang="0">
                  <a:pos x="129" y="570"/>
                </a:cxn>
                <a:cxn ang="0">
                  <a:pos x="141" y="600"/>
                </a:cxn>
                <a:cxn ang="0">
                  <a:pos x="153" y="623"/>
                </a:cxn>
                <a:cxn ang="0">
                  <a:pos x="167" y="636"/>
                </a:cxn>
                <a:cxn ang="0">
                  <a:pos x="183" y="641"/>
                </a:cxn>
                <a:cxn ang="0">
                  <a:pos x="188" y="641"/>
                </a:cxn>
                <a:cxn ang="0">
                  <a:pos x="201" y="633"/>
                </a:cxn>
                <a:cxn ang="0">
                  <a:pos x="224" y="608"/>
                </a:cxn>
                <a:cxn ang="0">
                  <a:pos x="264" y="548"/>
                </a:cxn>
                <a:cxn ang="0">
                  <a:pos x="294" y="503"/>
                </a:cxn>
                <a:cxn ang="0">
                  <a:pos x="428" y="295"/>
                </a:cxn>
                <a:cxn ang="0">
                  <a:pos x="498" y="194"/>
                </a:cxn>
                <a:cxn ang="0">
                  <a:pos x="547" y="125"/>
                </a:cxn>
                <a:cxn ang="0">
                  <a:pos x="567" y="102"/>
                </a:cxn>
                <a:cxn ang="0">
                  <a:pos x="601" y="63"/>
                </a:cxn>
                <a:cxn ang="0">
                  <a:pos x="618" y="48"/>
                </a:cxn>
                <a:cxn ang="0">
                  <a:pos x="648" y="30"/>
                </a:cxn>
                <a:cxn ang="0">
                  <a:pos x="686" y="15"/>
                </a:cxn>
                <a:cxn ang="0">
                  <a:pos x="705" y="11"/>
                </a:cxn>
                <a:cxn ang="0">
                  <a:pos x="749" y="3"/>
                </a:cxn>
                <a:cxn ang="0">
                  <a:pos x="774" y="0"/>
                </a:cxn>
                <a:cxn ang="0">
                  <a:pos x="633" y="167"/>
                </a:cxn>
                <a:cxn ang="0">
                  <a:pos x="499" y="340"/>
                </a:cxn>
              </a:cxnLst>
              <a:rect l="0" t="0" r="r" b="b"/>
              <a:pathLst>
                <a:path w="774" h="824">
                  <a:moveTo>
                    <a:pt x="499" y="340"/>
                  </a:moveTo>
                  <a:lnTo>
                    <a:pt x="499" y="340"/>
                  </a:lnTo>
                  <a:lnTo>
                    <a:pt x="433" y="433"/>
                  </a:lnTo>
                  <a:lnTo>
                    <a:pt x="370" y="527"/>
                  </a:lnTo>
                  <a:lnTo>
                    <a:pt x="310" y="621"/>
                  </a:lnTo>
                  <a:lnTo>
                    <a:pt x="251" y="718"/>
                  </a:lnTo>
                  <a:lnTo>
                    <a:pt x="251" y="718"/>
                  </a:lnTo>
                  <a:lnTo>
                    <a:pt x="230" y="758"/>
                  </a:lnTo>
                  <a:lnTo>
                    <a:pt x="230" y="758"/>
                  </a:lnTo>
                  <a:lnTo>
                    <a:pt x="221" y="775"/>
                  </a:lnTo>
                  <a:lnTo>
                    <a:pt x="212" y="788"/>
                  </a:lnTo>
                  <a:lnTo>
                    <a:pt x="203" y="799"/>
                  </a:lnTo>
                  <a:lnTo>
                    <a:pt x="191" y="808"/>
                  </a:lnTo>
                  <a:lnTo>
                    <a:pt x="179" y="815"/>
                  </a:lnTo>
                  <a:lnTo>
                    <a:pt x="167" y="820"/>
                  </a:lnTo>
                  <a:lnTo>
                    <a:pt x="153" y="823"/>
                  </a:lnTo>
                  <a:lnTo>
                    <a:pt x="140" y="824"/>
                  </a:lnTo>
                  <a:lnTo>
                    <a:pt x="140" y="824"/>
                  </a:lnTo>
                  <a:lnTo>
                    <a:pt x="127" y="824"/>
                  </a:lnTo>
                  <a:lnTo>
                    <a:pt x="115" y="823"/>
                  </a:lnTo>
                  <a:lnTo>
                    <a:pt x="106" y="820"/>
                  </a:lnTo>
                  <a:lnTo>
                    <a:pt x="97" y="817"/>
                  </a:lnTo>
                  <a:lnTo>
                    <a:pt x="97" y="817"/>
                  </a:lnTo>
                  <a:lnTo>
                    <a:pt x="91" y="814"/>
                  </a:lnTo>
                  <a:lnTo>
                    <a:pt x="84" y="808"/>
                  </a:lnTo>
                  <a:lnTo>
                    <a:pt x="76" y="800"/>
                  </a:lnTo>
                  <a:lnTo>
                    <a:pt x="70" y="793"/>
                  </a:lnTo>
                  <a:lnTo>
                    <a:pt x="70" y="793"/>
                  </a:lnTo>
                  <a:lnTo>
                    <a:pt x="58" y="773"/>
                  </a:lnTo>
                  <a:lnTo>
                    <a:pt x="48" y="748"/>
                  </a:lnTo>
                  <a:lnTo>
                    <a:pt x="48" y="748"/>
                  </a:lnTo>
                  <a:lnTo>
                    <a:pt x="34" y="712"/>
                  </a:lnTo>
                  <a:lnTo>
                    <a:pt x="21" y="660"/>
                  </a:lnTo>
                  <a:lnTo>
                    <a:pt x="19" y="659"/>
                  </a:lnTo>
                  <a:lnTo>
                    <a:pt x="18" y="653"/>
                  </a:lnTo>
                  <a:lnTo>
                    <a:pt x="18" y="651"/>
                  </a:lnTo>
                  <a:lnTo>
                    <a:pt x="18" y="651"/>
                  </a:lnTo>
                  <a:lnTo>
                    <a:pt x="9" y="617"/>
                  </a:lnTo>
                  <a:lnTo>
                    <a:pt x="3" y="593"/>
                  </a:lnTo>
                  <a:lnTo>
                    <a:pt x="1" y="581"/>
                  </a:lnTo>
                  <a:lnTo>
                    <a:pt x="0" y="575"/>
                  </a:lnTo>
                  <a:lnTo>
                    <a:pt x="0" y="575"/>
                  </a:lnTo>
                  <a:lnTo>
                    <a:pt x="1" y="569"/>
                  </a:lnTo>
                  <a:lnTo>
                    <a:pt x="1" y="563"/>
                  </a:lnTo>
                  <a:lnTo>
                    <a:pt x="7" y="552"/>
                  </a:lnTo>
                  <a:lnTo>
                    <a:pt x="18" y="540"/>
                  </a:lnTo>
                  <a:lnTo>
                    <a:pt x="31" y="530"/>
                  </a:lnTo>
                  <a:lnTo>
                    <a:pt x="31" y="530"/>
                  </a:lnTo>
                  <a:lnTo>
                    <a:pt x="48" y="519"/>
                  </a:lnTo>
                  <a:lnTo>
                    <a:pt x="64" y="512"/>
                  </a:lnTo>
                  <a:lnTo>
                    <a:pt x="81" y="507"/>
                  </a:lnTo>
                  <a:lnTo>
                    <a:pt x="96" y="506"/>
                  </a:lnTo>
                  <a:lnTo>
                    <a:pt x="96" y="506"/>
                  </a:lnTo>
                  <a:lnTo>
                    <a:pt x="100" y="506"/>
                  </a:lnTo>
                  <a:lnTo>
                    <a:pt x="102" y="507"/>
                  </a:lnTo>
                  <a:lnTo>
                    <a:pt x="102" y="507"/>
                  </a:lnTo>
                  <a:lnTo>
                    <a:pt x="106" y="512"/>
                  </a:lnTo>
                  <a:lnTo>
                    <a:pt x="115" y="531"/>
                  </a:lnTo>
                  <a:lnTo>
                    <a:pt x="115" y="531"/>
                  </a:lnTo>
                  <a:lnTo>
                    <a:pt x="129" y="570"/>
                  </a:lnTo>
                  <a:lnTo>
                    <a:pt x="129" y="570"/>
                  </a:lnTo>
                  <a:lnTo>
                    <a:pt x="141" y="600"/>
                  </a:lnTo>
                  <a:lnTo>
                    <a:pt x="147" y="612"/>
                  </a:lnTo>
                  <a:lnTo>
                    <a:pt x="153" y="623"/>
                  </a:lnTo>
                  <a:lnTo>
                    <a:pt x="159" y="630"/>
                  </a:lnTo>
                  <a:lnTo>
                    <a:pt x="167" y="636"/>
                  </a:lnTo>
                  <a:lnTo>
                    <a:pt x="174" y="641"/>
                  </a:lnTo>
                  <a:lnTo>
                    <a:pt x="183" y="641"/>
                  </a:lnTo>
                  <a:lnTo>
                    <a:pt x="183" y="641"/>
                  </a:lnTo>
                  <a:lnTo>
                    <a:pt x="188" y="641"/>
                  </a:lnTo>
                  <a:lnTo>
                    <a:pt x="194" y="639"/>
                  </a:lnTo>
                  <a:lnTo>
                    <a:pt x="201" y="633"/>
                  </a:lnTo>
                  <a:lnTo>
                    <a:pt x="210" y="624"/>
                  </a:lnTo>
                  <a:lnTo>
                    <a:pt x="224" y="608"/>
                  </a:lnTo>
                  <a:lnTo>
                    <a:pt x="242" y="582"/>
                  </a:lnTo>
                  <a:lnTo>
                    <a:pt x="264" y="548"/>
                  </a:lnTo>
                  <a:lnTo>
                    <a:pt x="294" y="503"/>
                  </a:lnTo>
                  <a:lnTo>
                    <a:pt x="294" y="503"/>
                  </a:lnTo>
                  <a:lnTo>
                    <a:pt x="367" y="388"/>
                  </a:lnTo>
                  <a:lnTo>
                    <a:pt x="428" y="295"/>
                  </a:lnTo>
                  <a:lnTo>
                    <a:pt x="428" y="295"/>
                  </a:lnTo>
                  <a:lnTo>
                    <a:pt x="498" y="194"/>
                  </a:lnTo>
                  <a:lnTo>
                    <a:pt x="525" y="155"/>
                  </a:lnTo>
                  <a:lnTo>
                    <a:pt x="547" y="125"/>
                  </a:lnTo>
                  <a:lnTo>
                    <a:pt x="547" y="125"/>
                  </a:lnTo>
                  <a:lnTo>
                    <a:pt x="567" y="102"/>
                  </a:lnTo>
                  <a:lnTo>
                    <a:pt x="585" y="81"/>
                  </a:lnTo>
                  <a:lnTo>
                    <a:pt x="601" y="63"/>
                  </a:lnTo>
                  <a:lnTo>
                    <a:pt x="618" y="48"/>
                  </a:lnTo>
                  <a:lnTo>
                    <a:pt x="618" y="48"/>
                  </a:lnTo>
                  <a:lnTo>
                    <a:pt x="631" y="39"/>
                  </a:lnTo>
                  <a:lnTo>
                    <a:pt x="648" y="30"/>
                  </a:lnTo>
                  <a:lnTo>
                    <a:pt x="666" y="23"/>
                  </a:lnTo>
                  <a:lnTo>
                    <a:pt x="686" y="15"/>
                  </a:lnTo>
                  <a:lnTo>
                    <a:pt x="686" y="15"/>
                  </a:lnTo>
                  <a:lnTo>
                    <a:pt x="705" y="11"/>
                  </a:lnTo>
                  <a:lnTo>
                    <a:pt x="726" y="6"/>
                  </a:lnTo>
                  <a:lnTo>
                    <a:pt x="749" y="3"/>
                  </a:lnTo>
                  <a:lnTo>
                    <a:pt x="774" y="0"/>
                  </a:lnTo>
                  <a:lnTo>
                    <a:pt x="774" y="0"/>
                  </a:lnTo>
                  <a:lnTo>
                    <a:pt x="702" y="83"/>
                  </a:lnTo>
                  <a:lnTo>
                    <a:pt x="633" y="167"/>
                  </a:lnTo>
                  <a:lnTo>
                    <a:pt x="565" y="253"/>
                  </a:lnTo>
                  <a:lnTo>
                    <a:pt x="499" y="340"/>
                  </a:lnTo>
                  <a:lnTo>
                    <a:pt x="499" y="340"/>
                  </a:lnTo>
                  <a:close/>
                </a:path>
              </a:pathLst>
            </a:custGeom>
            <a:solidFill>
              <a:srgbClr val="FFFF00"/>
            </a:solidFill>
            <a:ln w="9525">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800000"/>
                </a:solidFill>
              </a:endParaRPr>
            </a:p>
          </p:txBody>
        </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NEPA Milestones</a:t>
            </a:r>
            <a:endParaRPr lang="en-US" dirty="0"/>
          </a:p>
        </p:txBody>
      </p:sp>
      <p:pic>
        <p:nvPicPr>
          <p:cNvPr id="15" name="Picture 14" descr="Milestones_0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62000" y="990601"/>
            <a:ext cx="7593105" cy="5867399"/>
          </a:xfrm>
          <a:prstGeom prst="rect">
            <a:avLst/>
          </a:prstGeom>
        </p:spPr>
      </p:pic>
      <p:grpSp>
        <p:nvGrpSpPr>
          <p:cNvPr id="4" name="Group 3"/>
          <p:cNvGrpSpPr>
            <a:grpSpLocks noChangeAspect="1"/>
          </p:cNvGrpSpPr>
          <p:nvPr/>
        </p:nvGrpSpPr>
        <p:grpSpPr bwMode="auto">
          <a:xfrm>
            <a:off x="1371600" y="1066800"/>
            <a:ext cx="622546" cy="652462"/>
            <a:chOff x="624" y="1248"/>
            <a:chExt cx="437" cy="458"/>
          </a:xfrm>
        </p:grpSpPr>
        <p:sp>
          <p:nvSpPr>
            <p:cNvPr id="5" name="AutoShape 4"/>
            <p:cNvSpPr>
              <a:spLocks noChangeAspect="1" noChangeArrowheads="1" noTextEdit="1"/>
            </p:cNvSpPr>
            <p:nvPr/>
          </p:nvSpPr>
          <p:spPr bwMode="auto">
            <a:xfrm>
              <a:off x="624" y="1248"/>
              <a:ext cx="437" cy="4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635" y="1261"/>
              <a:ext cx="412" cy="434"/>
            </a:xfrm>
            <a:custGeom>
              <a:avLst/>
              <a:gdLst/>
              <a:ahLst/>
              <a:cxnLst>
                <a:cxn ang="0">
                  <a:pos x="824" y="21"/>
                </a:cxn>
                <a:cxn ang="0">
                  <a:pos x="677" y="194"/>
                </a:cxn>
                <a:cxn ang="0">
                  <a:pos x="537" y="374"/>
                </a:cxn>
                <a:cxn ang="0">
                  <a:pos x="472" y="467"/>
                </a:cxn>
                <a:cxn ang="0">
                  <a:pos x="349" y="654"/>
                </a:cxn>
                <a:cxn ang="0">
                  <a:pos x="290" y="750"/>
                </a:cxn>
                <a:cxn ang="0">
                  <a:pos x="270" y="789"/>
                </a:cxn>
                <a:cxn ang="0">
                  <a:pos x="248" y="824"/>
                </a:cxn>
                <a:cxn ang="0">
                  <a:pos x="224" y="848"/>
                </a:cxn>
                <a:cxn ang="0">
                  <a:pos x="194" y="863"/>
                </a:cxn>
                <a:cxn ang="0">
                  <a:pos x="161" y="867"/>
                </a:cxn>
                <a:cxn ang="0">
                  <a:pos x="145" y="866"/>
                </a:cxn>
                <a:cxn ang="0">
                  <a:pos x="121" y="861"/>
                </a:cxn>
                <a:cxn ang="0">
                  <a:pos x="111" y="858"/>
                </a:cxn>
                <a:cxn ang="0">
                  <a:pos x="91" y="846"/>
                </a:cxn>
                <a:cxn ang="0">
                  <a:pos x="75" y="827"/>
                </a:cxn>
                <a:cxn ang="0">
                  <a:pos x="67" y="818"/>
                </a:cxn>
                <a:cxn ang="0">
                  <a:pos x="49" y="777"/>
                </a:cxn>
                <a:cxn ang="0">
                  <a:pos x="36" y="740"/>
                </a:cxn>
                <a:cxn ang="0">
                  <a:pos x="21" y="688"/>
                </a:cxn>
                <a:cxn ang="0">
                  <a:pos x="19" y="679"/>
                </a:cxn>
                <a:cxn ang="0">
                  <a:pos x="1" y="609"/>
                </a:cxn>
                <a:cxn ang="0">
                  <a:pos x="0" y="597"/>
                </a:cxn>
                <a:cxn ang="0">
                  <a:pos x="3" y="580"/>
                </a:cxn>
                <a:cxn ang="0">
                  <a:pos x="10" y="564"/>
                </a:cxn>
                <a:cxn ang="0">
                  <a:pos x="22" y="549"/>
                </a:cxn>
                <a:cxn ang="0">
                  <a:pos x="40" y="535"/>
                </a:cxn>
                <a:cxn ang="0">
                  <a:pos x="60" y="523"/>
                </a:cxn>
                <a:cxn ang="0">
                  <a:pos x="99" y="508"/>
                </a:cxn>
                <a:cxn ang="0">
                  <a:pos x="117" y="506"/>
                </a:cxn>
                <a:cxn ang="0">
                  <a:pos x="129" y="508"/>
                </a:cxn>
                <a:cxn ang="0">
                  <a:pos x="138" y="514"/>
                </a:cxn>
                <a:cxn ang="0">
                  <a:pos x="141" y="518"/>
                </a:cxn>
                <a:cxn ang="0">
                  <a:pos x="156" y="546"/>
                </a:cxn>
                <a:cxn ang="0">
                  <a:pos x="170" y="586"/>
                </a:cxn>
                <a:cxn ang="0">
                  <a:pos x="180" y="610"/>
                </a:cxn>
                <a:cxn ang="0">
                  <a:pos x="192" y="634"/>
                </a:cxn>
                <a:cxn ang="0">
                  <a:pos x="201" y="642"/>
                </a:cxn>
                <a:cxn ang="0">
                  <a:pos x="204" y="643"/>
                </a:cxn>
                <a:cxn ang="0">
                  <a:pos x="215" y="634"/>
                </a:cxn>
                <a:cxn ang="0">
                  <a:pos x="261" y="570"/>
                </a:cxn>
                <a:cxn ang="0">
                  <a:pos x="297" y="512"/>
                </a:cxn>
                <a:cxn ang="0">
                  <a:pos x="431" y="305"/>
                </a:cxn>
                <a:cxn ang="0">
                  <a:pos x="502" y="204"/>
                </a:cxn>
                <a:cxn ang="0">
                  <a:pos x="552" y="135"/>
                </a:cxn>
                <a:cxn ang="0">
                  <a:pos x="571" y="109"/>
                </a:cxn>
                <a:cxn ang="0">
                  <a:pos x="609" y="70"/>
                </a:cxn>
                <a:cxn ang="0">
                  <a:pos x="627" y="55"/>
                </a:cxn>
                <a:cxn ang="0">
                  <a:pos x="660" y="34"/>
                </a:cxn>
                <a:cxn ang="0">
                  <a:pos x="701" y="18"/>
                </a:cxn>
                <a:cxn ang="0">
                  <a:pos x="725" y="12"/>
                </a:cxn>
                <a:cxn ang="0">
                  <a:pos x="783" y="3"/>
                </a:cxn>
                <a:cxn ang="0">
                  <a:pos x="824" y="21"/>
                </a:cxn>
              </a:cxnLst>
              <a:rect l="0" t="0" r="r" b="b"/>
              <a:pathLst>
                <a:path w="824" h="867">
                  <a:moveTo>
                    <a:pt x="824" y="21"/>
                  </a:moveTo>
                  <a:lnTo>
                    <a:pt x="824" y="21"/>
                  </a:lnTo>
                  <a:lnTo>
                    <a:pt x="749" y="106"/>
                  </a:lnTo>
                  <a:lnTo>
                    <a:pt x="677" y="194"/>
                  </a:lnTo>
                  <a:lnTo>
                    <a:pt x="606" y="284"/>
                  </a:lnTo>
                  <a:lnTo>
                    <a:pt x="537" y="374"/>
                  </a:lnTo>
                  <a:lnTo>
                    <a:pt x="537" y="374"/>
                  </a:lnTo>
                  <a:lnTo>
                    <a:pt x="472" y="467"/>
                  </a:lnTo>
                  <a:lnTo>
                    <a:pt x="409" y="561"/>
                  </a:lnTo>
                  <a:lnTo>
                    <a:pt x="349" y="654"/>
                  </a:lnTo>
                  <a:lnTo>
                    <a:pt x="290" y="750"/>
                  </a:lnTo>
                  <a:lnTo>
                    <a:pt x="290" y="750"/>
                  </a:lnTo>
                  <a:lnTo>
                    <a:pt x="270" y="789"/>
                  </a:lnTo>
                  <a:lnTo>
                    <a:pt x="270" y="789"/>
                  </a:lnTo>
                  <a:lnTo>
                    <a:pt x="260" y="809"/>
                  </a:lnTo>
                  <a:lnTo>
                    <a:pt x="248" y="824"/>
                  </a:lnTo>
                  <a:lnTo>
                    <a:pt x="236" y="837"/>
                  </a:lnTo>
                  <a:lnTo>
                    <a:pt x="224" y="848"/>
                  </a:lnTo>
                  <a:lnTo>
                    <a:pt x="209" y="857"/>
                  </a:lnTo>
                  <a:lnTo>
                    <a:pt x="194" y="863"/>
                  </a:lnTo>
                  <a:lnTo>
                    <a:pt x="177" y="866"/>
                  </a:lnTo>
                  <a:lnTo>
                    <a:pt x="161" y="867"/>
                  </a:lnTo>
                  <a:lnTo>
                    <a:pt x="161" y="867"/>
                  </a:lnTo>
                  <a:lnTo>
                    <a:pt x="145" y="866"/>
                  </a:lnTo>
                  <a:lnTo>
                    <a:pt x="132" y="864"/>
                  </a:lnTo>
                  <a:lnTo>
                    <a:pt x="121" y="861"/>
                  </a:lnTo>
                  <a:lnTo>
                    <a:pt x="111" y="858"/>
                  </a:lnTo>
                  <a:lnTo>
                    <a:pt x="111" y="858"/>
                  </a:lnTo>
                  <a:lnTo>
                    <a:pt x="100" y="852"/>
                  </a:lnTo>
                  <a:lnTo>
                    <a:pt x="91" y="846"/>
                  </a:lnTo>
                  <a:lnTo>
                    <a:pt x="82" y="837"/>
                  </a:lnTo>
                  <a:lnTo>
                    <a:pt x="75" y="827"/>
                  </a:lnTo>
                  <a:lnTo>
                    <a:pt x="75" y="827"/>
                  </a:lnTo>
                  <a:lnTo>
                    <a:pt x="67" y="818"/>
                  </a:lnTo>
                  <a:lnTo>
                    <a:pt x="61" y="806"/>
                  </a:lnTo>
                  <a:lnTo>
                    <a:pt x="49" y="777"/>
                  </a:lnTo>
                  <a:lnTo>
                    <a:pt x="49" y="777"/>
                  </a:lnTo>
                  <a:lnTo>
                    <a:pt x="36" y="740"/>
                  </a:lnTo>
                  <a:lnTo>
                    <a:pt x="21" y="688"/>
                  </a:lnTo>
                  <a:lnTo>
                    <a:pt x="21" y="688"/>
                  </a:lnTo>
                  <a:lnTo>
                    <a:pt x="19" y="679"/>
                  </a:lnTo>
                  <a:lnTo>
                    <a:pt x="19" y="679"/>
                  </a:lnTo>
                  <a:lnTo>
                    <a:pt x="6" y="625"/>
                  </a:lnTo>
                  <a:lnTo>
                    <a:pt x="1" y="609"/>
                  </a:lnTo>
                  <a:lnTo>
                    <a:pt x="0" y="597"/>
                  </a:lnTo>
                  <a:lnTo>
                    <a:pt x="0" y="597"/>
                  </a:lnTo>
                  <a:lnTo>
                    <a:pt x="1" y="588"/>
                  </a:lnTo>
                  <a:lnTo>
                    <a:pt x="3" y="580"/>
                  </a:lnTo>
                  <a:lnTo>
                    <a:pt x="6" y="573"/>
                  </a:lnTo>
                  <a:lnTo>
                    <a:pt x="10" y="564"/>
                  </a:lnTo>
                  <a:lnTo>
                    <a:pt x="16" y="556"/>
                  </a:lnTo>
                  <a:lnTo>
                    <a:pt x="22" y="549"/>
                  </a:lnTo>
                  <a:lnTo>
                    <a:pt x="30" y="543"/>
                  </a:lnTo>
                  <a:lnTo>
                    <a:pt x="40" y="535"/>
                  </a:lnTo>
                  <a:lnTo>
                    <a:pt x="40" y="535"/>
                  </a:lnTo>
                  <a:lnTo>
                    <a:pt x="60" y="523"/>
                  </a:lnTo>
                  <a:lnTo>
                    <a:pt x="79" y="514"/>
                  </a:lnTo>
                  <a:lnTo>
                    <a:pt x="99" y="508"/>
                  </a:lnTo>
                  <a:lnTo>
                    <a:pt x="117" y="506"/>
                  </a:lnTo>
                  <a:lnTo>
                    <a:pt x="117" y="506"/>
                  </a:lnTo>
                  <a:lnTo>
                    <a:pt x="123" y="506"/>
                  </a:lnTo>
                  <a:lnTo>
                    <a:pt x="129" y="508"/>
                  </a:lnTo>
                  <a:lnTo>
                    <a:pt x="133" y="511"/>
                  </a:lnTo>
                  <a:lnTo>
                    <a:pt x="138" y="514"/>
                  </a:lnTo>
                  <a:lnTo>
                    <a:pt x="138" y="514"/>
                  </a:lnTo>
                  <a:lnTo>
                    <a:pt x="141" y="518"/>
                  </a:lnTo>
                  <a:lnTo>
                    <a:pt x="145" y="526"/>
                  </a:lnTo>
                  <a:lnTo>
                    <a:pt x="156" y="546"/>
                  </a:lnTo>
                  <a:lnTo>
                    <a:pt x="156" y="546"/>
                  </a:lnTo>
                  <a:lnTo>
                    <a:pt x="170" y="586"/>
                  </a:lnTo>
                  <a:lnTo>
                    <a:pt x="170" y="586"/>
                  </a:lnTo>
                  <a:lnTo>
                    <a:pt x="180" y="610"/>
                  </a:lnTo>
                  <a:lnTo>
                    <a:pt x="189" y="628"/>
                  </a:lnTo>
                  <a:lnTo>
                    <a:pt x="192" y="634"/>
                  </a:lnTo>
                  <a:lnTo>
                    <a:pt x="197" y="639"/>
                  </a:lnTo>
                  <a:lnTo>
                    <a:pt x="201" y="642"/>
                  </a:lnTo>
                  <a:lnTo>
                    <a:pt x="204" y="643"/>
                  </a:lnTo>
                  <a:lnTo>
                    <a:pt x="204" y="643"/>
                  </a:lnTo>
                  <a:lnTo>
                    <a:pt x="209" y="640"/>
                  </a:lnTo>
                  <a:lnTo>
                    <a:pt x="215" y="634"/>
                  </a:lnTo>
                  <a:lnTo>
                    <a:pt x="233" y="610"/>
                  </a:lnTo>
                  <a:lnTo>
                    <a:pt x="261" y="570"/>
                  </a:lnTo>
                  <a:lnTo>
                    <a:pt x="297" y="512"/>
                  </a:lnTo>
                  <a:lnTo>
                    <a:pt x="297" y="512"/>
                  </a:lnTo>
                  <a:lnTo>
                    <a:pt x="370" y="400"/>
                  </a:lnTo>
                  <a:lnTo>
                    <a:pt x="431" y="305"/>
                  </a:lnTo>
                  <a:lnTo>
                    <a:pt x="431" y="305"/>
                  </a:lnTo>
                  <a:lnTo>
                    <a:pt x="502" y="204"/>
                  </a:lnTo>
                  <a:lnTo>
                    <a:pt x="529" y="165"/>
                  </a:lnTo>
                  <a:lnTo>
                    <a:pt x="552" y="135"/>
                  </a:lnTo>
                  <a:lnTo>
                    <a:pt x="552" y="135"/>
                  </a:lnTo>
                  <a:lnTo>
                    <a:pt x="571" y="109"/>
                  </a:lnTo>
                  <a:lnTo>
                    <a:pt x="591" y="88"/>
                  </a:lnTo>
                  <a:lnTo>
                    <a:pt x="609" y="70"/>
                  </a:lnTo>
                  <a:lnTo>
                    <a:pt x="627" y="55"/>
                  </a:lnTo>
                  <a:lnTo>
                    <a:pt x="627" y="55"/>
                  </a:lnTo>
                  <a:lnTo>
                    <a:pt x="642" y="43"/>
                  </a:lnTo>
                  <a:lnTo>
                    <a:pt x="660" y="34"/>
                  </a:lnTo>
                  <a:lnTo>
                    <a:pt x="680" y="25"/>
                  </a:lnTo>
                  <a:lnTo>
                    <a:pt x="701" y="18"/>
                  </a:lnTo>
                  <a:lnTo>
                    <a:pt x="701" y="18"/>
                  </a:lnTo>
                  <a:lnTo>
                    <a:pt x="725" y="12"/>
                  </a:lnTo>
                  <a:lnTo>
                    <a:pt x="752" y="6"/>
                  </a:lnTo>
                  <a:lnTo>
                    <a:pt x="783" y="3"/>
                  </a:lnTo>
                  <a:lnTo>
                    <a:pt x="816" y="0"/>
                  </a:lnTo>
                  <a:lnTo>
                    <a:pt x="824" y="21"/>
                  </a:lnTo>
                  <a:close/>
                </a:path>
              </a:pathLst>
            </a:custGeom>
            <a:solidFill>
              <a:srgbClr val="DF14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626" y="1250"/>
              <a:ext cx="433" cy="454"/>
            </a:xfrm>
            <a:custGeom>
              <a:avLst/>
              <a:gdLst/>
              <a:ahLst/>
              <a:cxnLst>
                <a:cxn ang="0">
                  <a:pos x="835" y="2"/>
                </a:cxn>
                <a:cxn ang="0">
                  <a:pos x="800" y="5"/>
                </a:cxn>
                <a:cxn ang="0">
                  <a:pos x="740" y="14"/>
                </a:cxn>
                <a:cxn ang="0">
                  <a:pos x="715" y="21"/>
                </a:cxn>
                <a:cxn ang="0">
                  <a:pos x="669" y="39"/>
                </a:cxn>
                <a:cxn ang="0">
                  <a:pos x="633" y="62"/>
                </a:cxn>
                <a:cxn ang="0">
                  <a:pos x="615" y="78"/>
                </a:cxn>
                <a:cxn ang="0">
                  <a:pos x="576" y="119"/>
                </a:cxn>
                <a:cxn ang="0">
                  <a:pos x="555" y="144"/>
                </a:cxn>
                <a:cxn ang="0">
                  <a:pos x="504" y="215"/>
                </a:cxn>
                <a:cxn ang="0">
                  <a:pos x="435" y="316"/>
                </a:cxn>
                <a:cxn ang="0">
                  <a:pos x="299" y="525"/>
                </a:cxn>
                <a:cxn ang="0">
                  <a:pos x="250" y="602"/>
                </a:cxn>
                <a:cxn ang="0">
                  <a:pos x="224" y="638"/>
                </a:cxn>
                <a:cxn ang="0">
                  <a:pos x="209" y="602"/>
                </a:cxn>
                <a:cxn ang="0">
                  <a:pos x="194" y="561"/>
                </a:cxn>
                <a:cxn ang="0">
                  <a:pos x="184" y="537"/>
                </a:cxn>
                <a:cxn ang="0">
                  <a:pos x="171" y="522"/>
                </a:cxn>
                <a:cxn ang="0">
                  <a:pos x="164" y="516"/>
                </a:cxn>
                <a:cxn ang="0">
                  <a:pos x="147" y="510"/>
                </a:cxn>
                <a:cxn ang="0">
                  <a:pos x="137" y="508"/>
                </a:cxn>
                <a:cxn ang="0">
                  <a:pos x="114" y="511"/>
                </a:cxn>
                <a:cxn ang="0">
                  <a:pos x="92" y="517"/>
                </a:cxn>
                <a:cxn ang="0">
                  <a:pos x="71" y="526"/>
                </a:cxn>
                <a:cxn ang="0">
                  <a:pos x="48" y="541"/>
                </a:cxn>
                <a:cxn ang="0">
                  <a:pos x="27" y="558"/>
                </a:cxn>
                <a:cxn ang="0">
                  <a:pos x="12" y="578"/>
                </a:cxn>
                <a:cxn ang="0">
                  <a:pos x="3" y="599"/>
                </a:cxn>
                <a:cxn ang="0">
                  <a:pos x="0" y="620"/>
                </a:cxn>
                <a:cxn ang="0">
                  <a:pos x="0" y="629"/>
                </a:cxn>
                <a:cxn ang="0">
                  <a:pos x="9" y="669"/>
                </a:cxn>
                <a:cxn ang="0">
                  <a:pos x="18" y="707"/>
                </a:cxn>
                <a:cxn ang="0">
                  <a:pos x="21" y="716"/>
                </a:cxn>
                <a:cxn ang="0">
                  <a:pos x="36" y="769"/>
                </a:cxn>
                <a:cxn ang="0">
                  <a:pos x="50" y="808"/>
                </a:cxn>
                <a:cxn ang="0">
                  <a:pos x="71" y="851"/>
                </a:cxn>
                <a:cxn ang="0">
                  <a:pos x="77" y="862"/>
                </a:cxn>
                <a:cxn ang="0">
                  <a:pos x="99" y="884"/>
                </a:cxn>
                <a:cxn ang="0">
                  <a:pos x="122" y="899"/>
                </a:cxn>
                <a:cxn ang="0">
                  <a:pos x="134" y="904"/>
                </a:cxn>
                <a:cxn ang="0">
                  <a:pos x="164" y="910"/>
                </a:cxn>
                <a:cxn ang="0">
                  <a:pos x="181" y="910"/>
                </a:cxn>
                <a:cxn ang="0">
                  <a:pos x="220" y="905"/>
                </a:cxn>
                <a:cxn ang="0">
                  <a:pos x="254" y="889"/>
                </a:cxn>
                <a:cxn ang="0">
                  <a:pos x="284" y="860"/>
                </a:cxn>
                <a:cxn ang="0">
                  <a:pos x="308" y="823"/>
                </a:cxn>
                <a:cxn ang="0">
                  <a:pos x="328" y="784"/>
                </a:cxn>
                <a:cxn ang="0">
                  <a:pos x="385" y="689"/>
                </a:cxn>
                <a:cxn ang="0">
                  <a:pos x="508" y="501"/>
                </a:cxn>
                <a:cxn ang="0">
                  <a:pos x="573" y="409"/>
                </a:cxn>
                <a:cxn ang="0">
                  <a:pos x="712" y="230"/>
                </a:cxn>
                <a:cxn ang="0">
                  <a:pos x="860" y="57"/>
                </a:cxn>
                <a:cxn ang="0">
                  <a:pos x="850" y="0"/>
                </a:cxn>
              </a:cxnLst>
              <a:rect l="0" t="0" r="r" b="b"/>
              <a:pathLst>
                <a:path w="868" h="910">
                  <a:moveTo>
                    <a:pt x="850" y="0"/>
                  </a:moveTo>
                  <a:lnTo>
                    <a:pt x="835" y="2"/>
                  </a:lnTo>
                  <a:lnTo>
                    <a:pt x="835" y="2"/>
                  </a:lnTo>
                  <a:lnTo>
                    <a:pt x="800" y="5"/>
                  </a:lnTo>
                  <a:lnTo>
                    <a:pt x="769" y="9"/>
                  </a:lnTo>
                  <a:lnTo>
                    <a:pt x="740" y="14"/>
                  </a:lnTo>
                  <a:lnTo>
                    <a:pt x="715" y="21"/>
                  </a:lnTo>
                  <a:lnTo>
                    <a:pt x="715" y="21"/>
                  </a:lnTo>
                  <a:lnTo>
                    <a:pt x="690" y="29"/>
                  </a:lnTo>
                  <a:lnTo>
                    <a:pt x="669" y="39"/>
                  </a:lnTo>
                  <a:lnTo>
                    <a:pt x="650" y="50"/>
                  </a:lnTo>
                  <a:lnTo>
                    <a:pt x="633" y="62"/>
                  </a:lnTo>
                  <a:lnTo>
                    <a:pt x="633" y="62"/>
                  </a:lnTo>
                  <a:lnTo>
                    <a:pt x="615" y="78"/>
                  </a:lnTo>
                  <a:lnTo>
                    <a:pt x="596" y="98"/>
                  </a:lnTo>
                  <a:lnTo>
                    <a:pt x="576" y="119"/>
                  </a:lnTo>
                  <a:lnTo>
                    <a:pt x="555" y="144"/>
                  </a:lnTo>
                  <a:lnTo>
                    <a:pt x="555" y="144"/>
                  </a:lnTo>
                  <a:lnTo>
                    <a:pt x="533" y="176"/>
                  </a:lnTo>
                  <a:lnTo>
                    <a:pt x="504" y="215"/>
                  </a:lnTo>
                  <a:lnTo>
                    <a:pt x="435" y="316"/>
                  </a:lnTo>
                  <a:lnTo>
                    <a:pt x="435" y="316"/>
                  </a:lnTo>
                  <a:lnTo>
                    <a:pt x="373" y="411"/>
                  </a:lnTo>
                  <a:lnTo>
                    <a:pt x="299" y="525"/>
                  </a:lnTo>
                  <a:lnTo>
                    <a:pt x="299" y="525"/>
                  </a:lnTo>
                  <a:lnTo>
                    <a:pt x="250" y="602"/>
                  </a:lnTo>
                  <a:lnTo>
                    <a:pt x="224" y="638"/>
                  </a:lnTo>
                  <a:lnTo>
                    <a:pt x="224" y="638"/>
                  </a:lnTo>
                  <a:lnTo>
                    <a:pt x="218" y="624"/>
                  </a:lnTo>
                  <a:lnTo>
                    <a:pt x="209" y="602"/>
                  </a:lnTo>
                  <a:lnTo>
                    <a:pt x="209" y="602"/>
                  </a:lnTo>
                  <a:lnTo>
                    <a:pt x="194" y="561"/>
                  </a:lnTo>
                  <a:lnTo>
                    <a:pt x="194" y="561"/>
                  </a:lnTo>
                  <a:lnTo>
                    <a:pt x="184" y="537"/>
                  </a:lnTo>
                  <a:lnTo>
                    <a:pt x="178" y="528"/>
                  </a:lnTo>
                  <a:lnTo>
                    <a:pt x="171" y="522"/>
                  </a:lnTo>
                  <a:lnTo>
                    <a:pt x="171" y="522"/>
                  </a:lnTo>
                  <a:lnTo>
                    <a:pt x="164" y="516"/>
                  </a:lnTo>
                  <a:lnTo>
                    <a:pt x="156" y="513"/>
                  </a:lnTo>
                  <a:lnTo>
                    <a:pt x="147" y="510"/>
                  </a:lnTo>
                  <a:lnTo>
                    <a:pt x="137" y="508"/>
                  </a:lnTo>
                  <a:lnTo>
                    <a:pt x="137" y="508"/>
                  </a:lnTo>
                  <a:lnTo>
                    <a:pt x="126" y="510"/>
                  </a:lnTo>
                  <a:lnTo>
                    <a:pt x="114" y="511"/>
                  </a:lnTo>
                  <a:lnTo>
                    <a:pt x="104" y="513"/>
                  </a:lnTo>
                  <a:lnTo>
                    <a:pt x="92" y="517"/>
                  </a:lnTo>
                  <a:lnTo>
                    <a:pt x="81" y="522"/>
                  </a:lnTo>
                  <a:lnTo>
                    <a:pt x="71" y="526"/>
                  </a:lnTo>
                  <a:lnTo>
                    <a:pt x="48" y="541"/>
                  </a:lnTo>
                  <a:lnTo>
                    <a:pt x="48" y="541"/>
                  </a:lnTo>
                  <a:lnTo>
                    <a:pt x="36" y="549"/>
                  </a:lnTo>
                  <a:lnTo>
                    <a:pt x="27" y="558"/>
                  </a:lnTo>
                  <a:lnTo>
                    <a:pt x="18" y="569"/>
                  </a:lnTo>
                  <a:lnTo>
                    <a:pt x="12" y="578"/>
                  </a:lnTo>
                  <a:lnTo>
                    <a:pt x="6" y="588"/>
                  </a:lnTo>
                  <a:lnTo>
                    <a:pt x="3" y="599"/>
                  </a:lnTo>
                  <a:lnTo>
                    <a:pt x="0" y="609"/>
                  </a:lnTo>
                  <a:lnTo>
                    <a:pt x="0" y="620"/>
                  </a:lnTo>
                  <a:lnTo>
                    <a:pt x="0" y="620"/>
                  </a:lnTo>
                  <a:lnTo>
                    <a:pt x="0" y="629"/>
                  </a:lnTo>
                  <a:lnTo>
                    <a:pt x="3" y="644"/>
                  </a:lnTo>
                  <a:lnTo>
                    <a:pt x="9" y="669"/>
                  </a:lnTo>
                  <a:lnTo>
                    <a:pt x="18" y="707"/>
                  </a:lnTo>
                  <a:lnTo>
                    <a:pt x="18" y="707"/>
                  </a:lnTo>
                  <a:lnTo>
                    <a:pt x="21" y="717"/>
                  </a:lnTo>
                  <a:lnTo>
                    <a:pt x="21" y="716"/>
                  </a:lnTo>
                  <a:lnTo>
                    <a:pt x="21" y="716"/>
                  </a:lnTo>
                  <a:lnTo>
                    <a:pt x="36" y="769"/>
                  </a:lnTo>
                  <a:lnTo>
                    <a:pt x="50" y="808"/>
                  </a:lnTo>
                  <a:lnTo>
                    <a:pt x="50" y="808"/>
                  </a:lnTo>
                  <a:lnTo>
                    <a:pt x="63" y="838"/>
                  </a:lnTo>
                  <a:lnTo>
                    <a:pt x="71" y="851"/>
                  </a:lnTo>
                  <a:lnTo>
                    <a:pt x="77" y="862"/>
                  </a:lnTo>
                  <a:lnTo>
                    <a:pt x="77" y="862"/>
                  </a:lnTo>
                  <a:lnTo>
                    <a:pt x="87" y="875"/>
                  </a:lnTo>
                  <a:lnTo>
                    <a:pt x="99" y="884"/>
                  </a:lnTo>
                  <a:lnTo>
                    <a:pt x="110" y="893"/>
                  </a:lnTo>
                  <a:lnTo>
                    <a:pt x="122" y="899"/>
                  </a:lnTo>
                  <a:lnTo>
                    <a:pt x="122" y="899"/>
                  </a:lnTo>
                  <a:lnTo>
                    <a:pt x="134" y="904"/>
                  </a:lnTo>
                  <a:lnTo>
                    <a:pt x="149" y="908"/>
                  </a:lnTo>
                  <a:lnTo>
                    <a:pt x="164" y="910"/>
                  </a:lnTo>
                  <a:lnTo>
                    <a:pt x="181" y="910"/>
                  </a:lnTo>
                  <a:lnTo>
                    <a:pt x="181" y="910"/>
                  </a:lnTo>
                  <a:lnTo>
                    <a:pt x="200" y="910"/>
                  </a:lnTo>
                  <a:lnTo>
                    <a:pt x="220" y="905"/>
                  </a:lnTo>
                  <a:lnTo>
                    <a:pt x="238" y="898"/>
                  </a:lnTo>
                  <a:lnTo>
                    <a:pt x="254" y="889"/>
                  </a:lnTo>
                  <a:lnTo>
                    <a:pt x="269" y="875"/>
                  </a:lnTo>
                  <a:lnTo>
                    <a:pt x="284" y="860"/>
                  </a:lnTo>
                  <a:lnTo>
                    <a:pt x="296" y="842"/>
                  </a:lnTo>
                  <a:lnTo>
                    <a:pt x="308" y="823"/>
                  </a:lnTo>
                  <a:lnTo>
                    <a:pt x="308" y="823"/>
                  </a:lnTo>
                  <a:lnTo>
                    <a:pt x="328" y="784"/>
                  </a:lnTo>
                  <a:lnTo>
                    <a:pt x="328" y="784"/>
                  </a:lnTo>
                  <a:lnTo>
                    <a:pt x="385" y="689"/>
                  </a:lnTo>
                  <a:lnTo>
                    <a:pt x="445" y="594"/>
                  </a:lnTo>
                  <a:lnTo>
                    <a:pt x="508" y="501"/>
                  </a:lnTo>
                  <a:lnTo>
                    <a:pt x="573" y="409"/>
                  </a:lnTo>
                  <a:lnTo>
                    <a:pt x="573" y="409"/>
                  </a:lnTo>
                  <a:lnTo>
                    <a:pt x="641" y="319"/>
                  </a:lnTo>
                  <a:lnTo>
                    <a:pt x="712" y="230"/>
                  </a:lnTo>
                  <a:lnTo>
                    <a:pt x="785" y="143"/>
                  </a:lnTo>
                  <a:lnTo>
                    <a:pt x="860" y="57"/>
                  </a:lnTo>
                  <a:lnTo>
                    <a:pt x="868" y="47"/>
                  </a:lnTo>
                  <a:lnTo>
                    <a:pt x="8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646" y="1272"/>
              <a:ext cx="387" cy="412"/>
            </a:xfrm>
            <a:custGeom>
              <a:avLst/>
              <a:gdLst/>
              <a:ahLst/>
              <a:cxnLst>
                <a:cxn ang="0">
                  <a:pos x="499" y="340"/>
                </a:cxn>
                <a:cxn ang="0">
                  <a:pos x="370" y="527"/>
                </a:cxn>
                <a:cxn ang="0">
                  <a:pos x="251" y="718"/>
                </a:cxn>
                <a:cxn ang="0">
                  <a:pos x="230" y="758"/>
                </a:cxn>
                <a:cxn ang="0">
                  <a:pos x="221" y="775"/>
                </a:cxn>
                <a:cxn ang="0">
                  <a:pos x="203" y="799"/>
                </a:cxn>
                <a:cxn ang="0">
                  <a:pos x="179" y="815"/>
                </a:cxn>
                <a:cxn ang="0">
                  <a:pos x="153" y="823"/>
                </a:cxn>
                <a:cxn ang="0">
                  <a:pos x="140" y="824"/>
                </a:cxn>
                <a:cxn ang="0">
                  <a:pos x="115" y="823"/>
                </a:cxn>
                <a:cxn ang="0">
                  <a:pos x="97" y="817"/>
                </a:cxn>
                <a:cxn ang="0">
                  <a:pos x="91" y="814"/>
                </a:cxn>
                <a:cxn ang="0">
                  <a:pos x="76" y="800"/>
                </a:cxn>
                <a:cxn ang="0">
                  <a:pos x="70" y="793"/>
                </a:cxn>
                <a:cxn ang="0">
                  <a:pos x="48" y="748"/>
                </a:cxn>
                <a:cxn ang="0">
                  <a:pos x="34" y="712"/>
                </a:cxn>
                <a:cxn ang="0">
                  <a:pos x="19" y="659"/>
                </a:cxn>
                <a:cxn ang="0">
                  <a:pos x="18" y="651"/>
                </a:cxn>
                <a:cxn ang="0">
                  <a:pos x="9" y="617"/>
                </a:cxn>
                <a:cxn ang="0">
                  <a:pos x="1" y="581"/>
                </a:cxn>
                <a:cxn ang="0">
                  <a:pos x="0" y="575"/>
                </a:cxn>
                <a:cxn ang="0">
                  <a:pos x="1" y="563"/>
                </a:cxn>
                <a:cxn ang="0">
                  <a:pos x="18" y="540"/>
                </a:cxn>
                <a:cxn ang="0">
                  <a:pos x="31" y="530"/>
                </a:cxn>
                <a:cxn ang="0">
                  <a:pos x="64" y="512"/>
                </a:cxn>
                <a:cxn ang="0">
                  <a:pos x="96" y="506"/>
                </a:cxn>
                <a:cxn ang="0">
                  <a:pos x="100" y="506"/>
                </a:cxn>
                <a:cxn ang="0">
                  <a:pos x="102" y="507"/>
                </a:cxn>
                <a:cxn ang="0">
                  <a:pos x="115" y="531"/>
                </a:cxn>
                <a:cxn ang="0">
                  <a:pos x="129" y="570"/>
                </a:cxn>
                <a:cxn ang="0">
                  <a:pos x="141" y="600"/>
                </a:cxn>
                <a:cxn ang="0">
                  <a:pos x="153" y="623"/>
                </a:cxn>
                <a:cxn ang="0">
                  <a:pos x="167" y="636"/>
                </a:cxn>
                <a:cxn ang="0">
                  <a:pos x="183" y="641"/>
                </a:cxn>
                <a:cxn ang="0">
                  <a:pos x="188" y="641"/>
                </a:cxn>
                <a:cxn ang="0">
                  <a:pos x="201" y="633"/>
                </a:cxn>
                <a:cxn ang="0">
                  <a:pos x="224" y="608"/>
                </a:cxn>
                <a:cxn ang="0">
                  <a:pos x="264" y="548"/>
                </a:cxn>
                <a:cxn ang="0">
                  <a:pos x="294" y="503"/>
                </a:cxn>
                <a:cxn ang="0">
                  <a:pos x="428" y="295"/>
                </a:cxn>
                <a:cxn ang="0">
                  <a:pos x="498" y="194"/>
                </a:cxn>
                <a:cxn ang="0">
                  <a:pos x="547" y="125"/>
                </a:cxn>
                <a:cxn ang="0">
                  <a:pos x="567" y="102"/>
                </a:cxn>
                <a:cxn ang="0">
                  <a:pos x="601" y="63"/>
                </a:cxn>
                <a:cxn ang="0">
                  <a:pos x="618" y="48"/>
                </a:cxn>
                <a:cxn ang="0">
                  <a:pos x="648" y="30"/>
                </a:cxn>
                <a:cxn ang="0">
                  <a:pos x="686" y="15"/>
                </a:cxn>
                <a:cxn ang="0">
                  <a:pos x="705" y="11"/>
                </a:cxn>
                <a:cxn ang="0">
                  <a:pos x="749" y="3"/>
                </a:cxn>
                <a:cxn ang="0">
                  <a:pos x="774" y="0"/>
                </a:cxn>
                <a:cxn ang="0">
                  <a:pos x="633" y="167"/>
                </a:cxn>
                <a:cxn ang="0">
                  <a:pos x="499" y="340"/>
                </a:cxn>
              </a:cxnLst>
              <a:rect l="0" t="0" r="r" b="b"/>
              <a:pathLst>
                <a:path w="774" h="824">
                  <a:moveTo>
                    <a:pt x="499" y="340"/>
                  </a:moveTo>
                  <a:lnTo>
                    <a:pt x="499" y="340"/>
                  </a:lnTo>
                  <a:lnTo>
                    <a:pt x="433" y="433"/>
                  </a:lnTo>
                  <a:lnTo>
                    <a:pt x="370" y="527"/>
                  </a:lnTo>
                  <a:lnTo>
                    <a:pt x="310" y="621"/>
                  </a:lnTo>
                  <a:lnTo>
                    <a:pt x="251" y="718"/>
                  </a:lnTo>
                  <a:lnTo>
                    <a:pt x="251" y="718"/>
                  </a:lnTo>
                  <a:lnTo>
                    <a:pt x="230" y="758"/>
                  </a:lnTo>
                  <a:lnTo>
                    <a:pt x="230" y="758"/>
                  </a:lnTo>
                  <a:lnTo>
                    <a:pt x="221" y="775"/>
                  </a:lnTo>
                  <a:lnTo>
                    <a:pt x="212" y="788"/>
                  </a:lnTo>
                  <a:lnTo>
                    <a:pt x="203" y="799"/>
                  </a:lnTo>
                  <a:lnTo>
                    <a:pt x="191" y="808"/>
                  </a:lnTo>
                  <a:lnTo>
                    <a:pt x="179" y="815"/>
                  </a:lnTo>
                  <a:lnTo>
                    <a:pt x="167" y="820"/>
                  </a:lnTo>
                  <a:lnTo>
                    <a:pt x="153" y="823"/>
                  </a:lnTo>
                  <a:lnTo>
                    <a:pt x="140" y="824"/>
                  </a:lnTo>
                  <a:lnTo>
                    <a:pt x="140" y="824"/>
                  </a:lnTo>
                  <a:lnTo>
                    <a:pt x="127" y="824"/>
                  </a:lnTo>
                  <a:lnTo>
                    <a:pt x="115" y="823"/>
                  </a:lnTo>
                  <a:lnTo>
                    <a:pt x="106" y="820"/>
                  </a:lnTo>
                  <a:lnTo>
                    <a:pt x="97" y="817"/>
                  </a:lnTo>
                  <a:lnTo>
                    <a:pt x="97" y="817"/>
                  </a:lnTo>
                  <a:lnTo>
                    <a:pt x="91" y="814"/>
                  </a:lnTo>
                  <a:lnTo>
                    <a:pt x="84" y="808"/>
                  </a:lnTo>
                  <a:lnTo>
                    <a:pt x="76" y="800"/>
                  </a:lnTo>
                  <a:lnTo>
                    <a:pt x="70" y="793"/>
                  </a:lnTo>
                  <a:lnTo>
                    <a:pt x="70" y="793"/>
                  </a:lnTo>
                  <a:lnTo>
                    <a:pt x="58" y="773"/>
                  </a:lnTo>
                  <a:lnTo>
                    <a:pt x="48" y="748"/>
                  </a:lnTo>
                  <a:lnTo>
                    <a:pt x="48" y="748"/>
                  </a:lnTo>
                  <a:lnTo>
                    <a:pt x="34" y="712"/>
                  </a:lnTo>
                  <a:lnTo>
                    <a:pt x="21" y="660"/>
                  </a:lnTo>
                  <a:lnTo>
                    <a:pt x="19" y="659"/>
                  </a:lnTo>
                  <a:lnTo>
                    <a:pt x="18" y="653"/>
                  </a:lnTo>
                  <a:lnTo>
                    <a:pt x="18" y="651"/>
                  </a:lnTo>
                  <a:lnTo>
                    <a:pt x="18" y="651"/>
                  </a:lnTo>
                  <a:lnTo>
                    <a:pt x="9" y="617"/>
                  </a:lnTo>
                  <a:lnTo>
                    <a:pt x="3" y="593"/>
                  </a:lnTo>
                  <a:lnTo>
                    <a:pt x="1" y="581"/>
                  </a:lnTo>
                  <a:lnTo>
                    <a:pt x="0" y="575"/>
                  </a:lnTo>
                  <a:lnTo>
                    <a:pt x="0" y="575"/>
                  </a:lnTo>
                  <a:lnTo>
                    <a:pt x="1" y="569"/>
                  </a:lnTo>
                  <a:lnTo>
                    <a:pt x="1" y="563"/>
                  </a:lnTo>
                  <a:lnTo>
                    <a:pt x="7" y="552"/>
                  </a:lnTo>
                  <a:lnTo>
                    <a:pt x="18" y="540"/>
                  </a:lnTo>
                  <a:lnTo>
                    <a:pt x="31" y="530"/>
                  </a:lnTo>
                  <a:lnTo>
                    <a:pt x="31" y="530"/>
                  </a:lnTo>
                  <a:lnTo>
                    <a:pt x="48" y="519"/>
                  </a:lnTo>
                  <a:lnTo>
                    <a:pt x="64" y="512"/>
                  </a:lnTo>
                  <a:lnTo>
                    <a:pt x="81" y="507"/>
                  </a:lnTo>
                  <a:lnTo>
                    <a:pt x="96" y="506"/>
                  </a:lnTo>
                  <a:lnTo>
                    <a:pt x="96" y="506"/>
                  </a:lnTo>
                  <a:lnTo>
                    <a:pt x="100" y="506"/>
                  </a:lnTo>
                  <a:lnTo>
                    <a:pt x="102" y="507"/>
                  </a:lnTo>
                  <a:lnTo>
                    <a:pt x="102" y="507"/>
                  </a:lnTo>
                  <a:lnTo>
                    <a:pt x="106" y="512"/>
                  </a:lnTo>
                  <a:lnTo>
                    <a:pt x="115" y="531"/>
                  </a:lnTo>
                  <a:lnTo>
                    <a:pt x="115" y="531"/>
                  </a:lnTo>
                  <a:lnTo>
                    <a:pt x="129" y="570"/>
                  </a:lnTo>
                  <a:lnTo>
                    <a:pt x="129" y="570"/>
                  </a:lnTo>
                  <a:lnTo>
                    <a:pt x="141" y="600"/>
                  </a:lnTo>
                  <a:lnTo>
                    <a:pt x="147" y="612"/>
                  </a:lnTo>
                  <a:lnTo>
                    <a:pt x="153" y="623"/>
                  </a:lnTo>
                  <a:lnTo>
                    <a:pt x="159" y="630"/>
                  </a:lnTo>
                  <a:lnTo>
                    <a:pt x="167" y="636"/>
                  </a:lnTo>
                  <a:lnTo>
                    <a:pt x="174" y="641"/>
                  </a:lnTo>
                  <a:lnTo>
                    <a:pt x="183" y="641"/>
                  </a:lnTo>
                  <a:lnTo>
                    <a:pt x="183" y="641"/>
                  </a:lnTo>
                  <a:lnTo>
                    <a:pt x="188" y="641"/>
                  </a:lnTo>
                  <a:lnTo>
                    <a:pt x="194" y="639"/>
                  </a:lnTo>
                  <a:lnTo>
                    <a:pt x="201" y="633"/>
                  </a:lnTo>
                  <a:lnTo>
                    <a:pt x="210" y="624"/>
                  </a:lnTo>
                  <a:lnTo>
                    <a:pt x="224" y="608"/>
                  </a:lnTo>
                  <a:lnTo>
                    <a:pt x="242" y="582"/>
                  </a:lnTo>
                  <a:lnTo>
                    <a:pt x="264" y="548"/>
                  </a:lnTo>
                  <a:lnTo>
                    <a:pt x="294" y="503"/>
                  </a:lnTo>
                  <a:lnTo>
                    <a:pt x="294" y="503"/>
                  </a:lnTo>
                  <a:lnTo>
                    <a:pt x="367" y="388"/>
                  </a:lnTo>
                  <a:lnTo>
                    <a:pt x="428" y="295"/>
                  </a:lnTo>
                  <a:lnTo>
                    <a:pt x="428" y="295"/>
                  </a:lnTo>
                  <a:lnTo>
                    <a:pt x="498" y="194"/>
                  </a:lnTo>
                  <a:lnTo>
                    <a:pt x="525" y="155"/>
                  </a:lnTo>
                  <a:lnTo>
                    <a:pt x="547" y="125"/>
                  </a:lnTo>
                  <a:lnTo>
                    <a:pt x="547" y="125"/>
                  </a:lnTo>
                  <a:lnTo>
                    <a:pt x="567" y="102"/>
                  </a:lnTo>
                  <a:lnTo>
                    <a:pt x="585" y="81"/>
                  </a:lnTo>
                  <a:lnTo>
                    <a:pt x="601" y="63"/>
                  </a:lnTo>
                  <a:lnTo>
                    <a:pt x="618" y="48"/>
                  </a:lnTo>
                  <a:lnTo>
                    <a:pt x="618" y="48"/>
                  </a:lnTo>
                  <a:lnTo>
                    <a:pt x="631" y="39"/>
                  </a:lnTo>
                  <a:lnTo>
                    <a:pt x="648" y="30"/>
                  </a:lnTo>
                  <a:lnTo>
                    <a:pt x="666" y="23"/>
                  </a:lnTo>
                  <a:lnTo>
                    <a:pt x="686" y="15"/>
                  </a:lnTo>
                  <a:lnTo>
                    <a:pt x="686" y="15"/>
                  </a:lnTo>
                  <a:lnTo>
                    <a:pt x="705" y="11"/>
                  </a:lnTo>
                  <a:lnTo>
                    <a:pt x="726" y="6"/>
                  </a:lnTo>
                  <a:lnTo>
                    <a:pt x="749" y="3"/>
                  </a:lnTo>
                  <a:lnTo>
                    <a:pt x="774" y="0"/>
                  </a:lnTo>
                  <a:lnTo>
                    <a:pt x="774" y="0"/>
                  </a:lnTo>
                  <a:lnTo>
                    <a:pt x="702" y="83"/>
                  </a:lnTo>
                  <a:lnTo>
                    <a:pt x="633" y="167"/>
                  </a:lnTo>
                  <a:lnTo>
                    <a:pt x="565" y="253"/>
                  </a:lnTo>
                  <a:lnTo>
                    <a:pt x="499" y="340"/>
                  </a:lnTo>
                  <a:lnTo>
                    <a:pt x="499" y="340"/>
                  </a:lnTo>
                  <a:close/>
                </a:path>
              </a:pathLst>
            </a:custGeom>
            <a:solidFill>
              <a:srgbClr val="FFFF00"/>
            </a:solidFill>
            <a:ln w="9525">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800000"/>
                </a:solidFill>
              </a:endParaRPr>
            </a:p>
          </p:txBody>
        </p:sp>
      </p:gr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&amp; Need</a:t>
            </a:r>
            <a:endParaRPr lang="en-US" dirty="0"/>
          </a:p>
        </p:txBody>
      </p:sp>
      <p:sp>
        <p:nvSpPr>
          <p:cNvPr id="3" name="Content Placeholder 2"/>
          <p:cNvSpPr>
            <a:spLocks noGrp="1"/>
          </p:cNvSpPr>
          <p:nvPr>
            <p:ph idx="1"/>
          </p:nvPr>
        </p:nvSpPr>
        <p:spPr>
          <a:xfrm>
            <a:off x="457200" y="1600201"/>
            <a:ext cx="8534400" cy="4191000"/>
          </a:xfrm>
        </p:spPr>
        <p:txBody>
          <a:bodyPr>
            <a:normAutofit fontScale="92500" lnSpcReduction="10000"/>
          </a:bodyPr>
          <a:lstStyle/>
          <a:p>
            <a:pPr marL="274320" lvl="1">
              <a:buFont typeface="Arial" pitchFamily="34" charset="0"/>
              <a:buChar char="•"/>
              <a:defRPr/>
            </a:pPr>
            <a:r>
              <a:rPr lang="en-US" b="1" dirty="0" smtClean="0"/>
              <a:t>Outlines the needs the project should address.</a:t>
            </a:r>
          </a:p>
          <a:p>
            <a:pPr marL="274320" lvl="1">
              <a:buFont typeface="Arial" pitchFamily="34" charset="0"/>
              <a:buChar char="•"/>
              <a:defRPr/>
            </a:pPr>
            <a:endParaRPr lang="en-US" b="1" dirty="0" smtClean="0"/>
          </a:p>
          <a:p>
            <a:pPr marL="274320" lvl="1">
              <a:buFont typeface="Arial" pitchFamily="34" charset="0"/>
              <a:buChar char="•"/>
              <a:defRPr/>
            </a:pPr>
            <a:r>
              <a:rPr lang="en-US" b="1" dirty="0" smtClean="0"/>
              <a:t>Justification for resource commitment.</a:t>
            </a:r>
          </a:p>
          <a:p>
            <a:pPr marL="274320" lvl="1">
              <a:buFont typeface="Arial" pitchFamily="34" charset="0"/>
              <a:buChar char="•"/>
              <a:defRPr/>
            </a:pPr>
            <a:endParaRPr lang="en-US" b="1" dirty="0" smtClean="0"/>
          </a:p>
          <a:p>
            <a:pPr marL="274320" lvl="1">
              <a:buFont typeface="Arial" pitchFamily="34" charset="0"/>
              <a:buChar char="•"/>
              <a:defRPr/>
            </a:pPr>
            <a:r>
              <a:rPr lang="en-US" b="1" dirty="0" smtClean="0"/>
              <a:t>Justification for environmental impacts.</a:t>
            </a:r>
          </a:p>
          <a:p>
            <a:pPr marL="274320" lvl="1">
              <a:buFont typeface="Arial" pitchFamily="34" charset="0"/>
              <a:buChar char="•"/>
              <a:defRPr/>
            </a:pPr>
            <a:endParaRPr lang="en-US" b="1" dirty="0" smtClean="0"/>
          </a:p>
          <a:p>
            <a:pPr marL="274320" lvl="1">
              <a:buFont typeface="Arial" pitchFamily="34" charset="0"/>
              <a:buChar char="•"/>
              <a:defRPr/>
            </a:pPr>
            <a:r>
              <a:rPr lang="en-US" b="1" dirty="0" smtClean="0"/>
              <a:t>Basis for eliminating alternatives.</a:t>
            </a:r>
          </a:p>
          <a:p>
            <a:pPr marL="274320" lvl="1">
              <a:buFont typeface="Arial" pitchFamily="34" charset="0"/>
              <a:buChar char="•"/>
              <a:defRPr/>
            </a:pPr>
            <a:endParaRPr lang="en-US" b="1" dirty="0" smtClean="0"/>
          </a:p>
          <a:p>
            <a:pPr marL="274320" lvl="1">
              <a:buFont typeface="Arial" pitchFamily="34" charset="0"/>
              <a:buChar char="•"/>
              <a:defRPr/>
            </a:pPr>
            <a:r>
              <a:rPr lang="en-US" b="1" dirty="0" smtClean="0"/>
              <a:t>Developed by Project Study Group &amp; Regulatory Agencies.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NEPA Milestones</a:t>
            </a:r>
            <a:endParaRPr lang="en-US" dirty="0"/>
          </a:p>
        </p:txBody>
      </p:sp>
      <p:pic>
        <p:nvPicPr>
          <p:cNvPr id="15" name="Picture 14" descr="Milestones_0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5447" y="990600"/>
            <a:ext cx="7593102" cy="5867397"/>
          </a:xfrm>
          <a:prstGeom prst="rect">
            <a:avLst/>
          </a:prstGeom>
        </p:spPr>
      </p:pic>
      <p:grpSp>
        <p:nvGrpSpPr>
          <p:cNvPr id="4" name="Group 3"/>
          <p:cNvGrpSpPr>
            <a:grpSpLocks noChangeAspect="1"/>
          </p:cNvGrpSpPr>
          <p:nvPr/>
        </p:nvGrpSpPr>
        <p:grpSpPr bwMode="auto">
          <a:xfrm>
            <a:off x="1371600" y="1066800"/>
            <a:ext cx="622546" cy="652462"/>
            <a:chOff x="624" y="1248"/>
            <a:chExt cx="437" cy="458"/>
          </a:xfrm>
        </p:grpSpPr>
        <p:sp>
          <p:nvSpPr>
            <p:cNvPr id="5" name="AutoShape 4"/>
            <p:cNvSpPr>
              <a:spLocks noChangeAspect="1" noChangeArrowheads="1" noTextEdit="1"/>
            </p:cNvSpPr>
            <p:nvPr/>
          </p:nvSpPr>
          <p:spPr bwMode="auto">
            <a:xfrm>
              <a:off x="624" y="1248"/>
              <a:ext cx="437" cy="4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635" y="1261"/>
              <a:ext cx="412" cy="434"/>
            </a:xfrm>
            <a:custGeom>
              <a:avLst/>
              <a:gdLst/>
              <a:ahLst/>
              <a:cxnLst>
                <a:cxn ang="0">
                  <a:pos x="824" y="21"/>
                </a:cxn>
                <a:cxn ang="0">
                  <a:pos x="677" y="194"/>
                </a:cxn>
                <a:cxn ang="0">
                  <a:pos x="537" y="374"/>
                </a:cxn>
                <a:cxn ang="0">
                  <a:pos x="472" y="467"/>
                </a:cxn>
                <a:cxn ang="0">
                  <a:pos x="349" y="654"/>
                </a:cxn>
                <a:cxn ang="0">
                  <a:pos x="290" y="750"/>
                </a:cxn>
                <a:cxn ang="0">
                  <a:pos x="270" y="789"/>
                </a:cxn>
                <a:cxn ang="0">
                  <a:pos x="248" y="824"/>
                </a:cxn>
                <a:cxn ang="0">
                  <a:pos x="224" y="848"/>
                </a:cxn>
                <a:cxn ang="0">
                  <a:pos x="194" y="863"/>
                </a:cxn>
                <a:cxn ang="0">
                  <a:pos x="161" y="867"/>
                </a:cxn>
                <a:cxn ang="0">
                  <a:pos x="145" y="866"/>
                </a:cxn>
                <a:cxn ang="0">
                  <a:pos x="121" y="861"/>
                </a:cxn>
                <a:cxn ang="0">
                  <a:pos x="111" y="858"/>
                </a:cxn>
                <a:cxn ang="0">
                  <a:pos x="91" y="846"/>
                </a:cxn>
                <a:cxn ang="0">
                  <a:pos x="75" y="827"/>
                </a:cxn>
                <a:cxn ang="0">
                  <a:pos x="67" y="818"/>
                </a:cxn>
                <a:cxn ang="0">
                  <a:pos x="49" y="777"/>
                </a:cxn>
                <a:cxn ang="0">
                  <a:pos x="36" y="740"/>
                </a:cxn>
                <a:cxn ang="0">
                  <a:pos x="21" y="688"/>
                </a:cxn>
                <a:cxn ang="0">
                  <a:pos x="19" y="679"/>
                </a:cxn>
                <a:cxn ang="0">
                  <a:pos x="1" y="609"/>
                </a:cxn>
                <a:cxn ang="0">
                  <a:pos x="0" y="597"/>
                </a:cxn>
                <a:cxn ang="0">
                  <a:pos x="3" y="580"/>
                </a:cxn>
                <a:cxn ang="0">
                  <a:pos x="10" y="564"/>
                </a:cxn>
                <a:cxn ang="0">
                  <a:pos x="22" y="549"/>
                </a:cxn>
                <a:cxn ang="0">
                  <a:pos x="40" y="535"/>
                </a:cxn>
                <a:cxn ang="0">
                  <a:pos x="60" y="523"/>
                </a:cxn>
                <a:cxn ang="0">
                  <a:pos x="99" y="508"/>
                </a:cxn>
                <a:cxn ang="0">
                  <a:pos x="117" y="506"/>
                </a:cxn>
                <a:cxn ang="0">
                  <a:pos x="129" y="508"/>
                </a:cxn>
                <a:cxn ang="0">
                  <a:pos x="138" y="514"/>
                </a:cxn>
                <a:cxn ang="0">
                  <a:pos x="141" y="518"/>
                </a:cxn>
                <a:cxn ang="0">
                  <a:pos x="156" y="546"/>
                </a:cxn>
                <a:cxn ang="0">
                  <a:pos x="170" y="586"/>
                </a:cxn>
                <a:cxn ang="0">
                  <a:pos x="180" y="610"/>
                </a:cxn>
                <a:cxn ang="0">
                  <a:pos x="192" y="634"/>
                </a:cxn>
                <a:cxn ang="0">
                  <a:pos x="201" y="642"/>
                </a:cxn>
                <a:cxn ang="0">
                  <a:pos x="204" y="643"/>
                </a:cxn>
                <a:cxn ang="0">
                  <a:pos x="215" y="634"/>
                </a:cxn>
                <a:cxn ang="0">
                  <a:pos x="261" y="570"/>
                </a:cxn>
                <a:cxn ang="0">
                  <a:pos x="297" y="512"/>
                </a:cxn>
                <a:cxn ang="0">
                  <a:pos x="431" y="305"/>
                </a:cxn>
                <a:cxn ang="0">
                  <a:pos x="502" y="204"/>
                </a:cxn>
                <a:cxn ang="0">
                  <a:pos x="552" y="135"/>
                </a:cxn>
                <a:cxn ang="0">
                  <a:pos x="571" y="109"/>
                </a:cxn>
                <a:cxn ang="0">
                  <a:pos x="609" y="70"/>
                </a:cxn>
                <a:cxn ang="0">
                  <a:pos x="627" y="55"/>
                </a:cxn>
                <a:cxn ang="0">
                  <a:pos x="660" y="34"/>
                </a:cxn>
                <a:cxn ang="0">
                  <a:pos x="701" y="18"/>
                </a:cxn>
                <a:cxn ang="0">
                  <a:pos x="725" y="12"/>
                </a:cxn>
                <a:cxn ang="0">
                  <a:pos x="783" y="3"/>
                </a:cxn>
                <a:cxn ang="0">
                  <a:pos x="824" y="21"/>
                </a:cxn>
              </a:cxnLst>
              <a:rect l="0" t="0" r="r" b="b"/>
              <a:pathLst>
                <a:path w="824" h="867">
                  <a:moveTo>
                    <a:pt x="824" y="21"/>
                  </a:moveTo>
                  <a:lnTo>
                    <a:pt x="824" y="21"/>
                  </a:lnTo>
                  <a:lnTo>
                    <a:pt x="749" y="106"/>
                  </a:lnTo>
                  <a:lnTo>
                    <a:pt x="677" y="194"/>
                  </a:lnTo>
                  <a:lnTo>
                    <a:pt x="606" y="284"/>
                  </a:lnTo>
                  <a:lnTo>
                    <a:pt x="537" y="374"/>
                  </a:lnTo>
                  <a:lnTo>
                    <a:pt x="537" y="374"/>
                  </a:lnTo>
                  <a:lnTo>
                    <a:pt x="472" y="467"/>
                  </a:lnTo>
                  <a:lnTo>
                    <a:pt x="409" y="561"/>
                  </a:lnTo>
                  <a:lnTo>
                    <a:pt x="349" y="654"/>
                  </a:lnTo>
                  <a:lnTo>
                    <a:pt x="290" y="750"/>
                  </a:lnTo>
                  <a:lnTo>
                    <a:pt x="290" y="750"/>
                  </a:lnTo>
                  <a:lnTo>
                    <a:pt x="270" y="789"/>
                  </a:lnTo>
                  <a:lnTo>
                    <a:pt x="270" y="789"/>
                  </a:lnTo>
                  <a:lnTo>
                    <a:pt x="260" y="809"/>
                  </a:lnTo>
                  <a:lnTo>
                    <a:pt x="248" y="824"/>
                  </a:lnTo>
                  <a:lnTo>
                    <a:pt x="236" y="837"/>
                  </a:lnTo>
                  <a:lnTo>
                    <a:pt x="224" y="848"/>
                  </a:lnTo>
                  <a:lnTo>
                    <a:pt x="209" y="857"/>
                  </a:lnTo>
                  <a:lnTo>
                    <a:pt x="194" y="863"/>
                  </a:lnTo>
                  <a:lnTo>
                    <a:pt x="177" y="866"/>
                  </a:lnTo>
                  <a:lnTo>
                    <a:pt x="161" y="867"/>
                  </a:lnTo>
                  <a:lnTo>
                    <a:pt x="161" y="867"/>
                  </a:lnTo>
                  <a:lnTo>
                    <a:pt x="145" y="866"/>
                  </a:lnTo>
                  <a:lnTo>
                    <a:pt x="132" y="864"/>
                  </a:lnTo>
                  <a:lnTo>
                    <a:pt x="121" y="861"/>
                  </a:lnTo>
                  <a:lnTo>
                    <a:pt x="111" y="858"/>
                  </a:lnTo>
                  <a:lnTo>
                    <a:pt x="111" y="858"/>
                  </a:lnTo>
                  <a:lnTo>
                    <a:pt x="100" y="852"/>
                  </a:lnTo>
                  <a:lnTo>
                    <a:pt x="91" y="846"/>
                  </a:lnTo>
                  <a:lnTo>
                    <a:pt x="82" y="837"/>
                  </a:lnTo>
                  <a:lnTo>
                    <a:pt x="75" y="827"/>
                  </a:lnTo>
                  <a:lnTo>
                    <a:pt x="75" y="827"/>
                  </a:lnTo>
                  <a:lnTo>
                    <a:pt x="67" y="818"/>
                  </a:lnTo>
                  <a:lnTo>
                    <a:pt x="61" y="806"/>
                  </a:lnTo>
                  <a:lnTo>
                    <a:pt x="49" y="777"/>
                  </a:lnTo>
                  <a:lnTo>
                    <a:pt x="49" y="777"/>
                  </a:lnTo>
                  <a:lnTo>
                    <a:pt x="36" y="740"/>
                  </a:lnTo>
                  <a:lnTo>
                    <a:pt x="21" y="688"/>
                  </a:lnTo>
                  <a:lnTo>
                    <a:pt x="21" y="688"/>
                  </a:lnTo>
                  <a:lnTo>
                    <a:pt x="19" y="679"/>
                  </a:lnTo>
                  <a:lnTo>
                    <a:pt x="19" y="679"/>
                  </a:lnTo>
                  <a:lnTo>
                    <a:pt x="6" y="625"/>
                  </a:lnTo>
                  <a:lnTo>
                    <a:pt x="1" y="609"/>
                  </a:lnTo>
                  <a:lnTo>
                    <a:pt x="0" y="597"/>
                  </a:lnTo>
                  <a:lnTo>
                    <a:pt x="0" y="597"/>
                  </a:lnTo>
                  <a:lnTo>
                    <a:pt x="1" y="588"/>
                  </a:lnTo>
                  <a:lnTo>
                    <a:pt x="3" y="580"/>
                  </a:lnTo>
                  <a:lnTo>
                    <a:pt x="6" y="573"/>
                  </a:lnTo>
                  <a:lnTo>
                    <a:pt x="10" y="564"/>
                  </a:lnTo>
                  <a:lnTo>
                    <a:pt x="16" y="556"/>
                  </a:lnTo>
                  <a:lnTo>
                    <a:pt x="22" y="549"/>
                  </a:lnTo>
                  <a:lnTo>
                    <a:pt x="30" y="543"/>
                  </a:lnTo>
                  <a:lnTo>
                    <a:pt x="40" y="535"/>
                  </a:lnTo>
                  <a:lnTo>
                    <a:pt x="40" y="535"/>
                  </a:lnTo>
                  <a:lnTo>
                    <a:pt x="60" y="523"/>
                  </a:lnTo>
                  <a:lnTo>
                    <a:pt x="79" y="514"/>
                  </a:lnTo>
                  <a:lnTo>
                    <a:pt x="99" y="508"/>
                  </a:lnTo>
                  <a:lnTo>
                    <a:pt x="117" y="506"/>
                  </a:lnTo>
                  <a:lnTo>
                    <a:pt x="117" y="506"/>
                  </a:lnTo>
                  <a:lnTo>
                    <a:pt x="123" y="506"/>
                  </a:lnTo>
                  <a:lnTo>
                    <a:pt x="129" y="508"/>
                  </a:lnTo>
                  <a:lnTo>
                    <a:pt x="133" y="511"/>
                  </a:lnTo>
                  <a:lnTo>
                    <a:pt x="138" y="514"/>
                  </a:lnTo>
                  <a:lnTo>
                    <a:pt x="138" y="514"/>
                  </a:lnTo>
                  <a:lnTo>
                    <a:pt x="141" y="518"/>
                  </a:lnTo>
                  <a:lnTo>
                    <a:pt x="145" y="526"/>
                  </a:lnTo>
                  <a:lnTo>
                    <a:pt x="156" y="546"/>
                  </a:lnTo>
                  <a:lnTo>
                    <a:pt x="156" y="546"/>
                  </a:lnTo>
                  <a:lnTo>
                    <a:pt x="170" y="586"/>
                  </a:lnTo>
                  <a:lnTo>
                    <a:pt x="170" y="586"/>
                  </a:lnTo>
                  <a:lnTo>
                    <a:pt x="180" y="610"/>
                  </a:lnTo>
                  <a:lnTo>
                    <a:pt x="189" y="628"/>
                  </a:lnTo>
                  <a:lnTo>
                    <a:pt x="192" y="634"/>
                  </a:lnTo>
                  <a:lnTo>
                    <a:pt x="197" y="639"/>
                  </a:lnTo>
                  <a:lnTo>
                    <a:pt x="201" y="642"/>
                  </a:lnTo>
                  <a:lnTo>
                    <a:pt x="204" y="643"/>
                  </a:lnTo>
                  <a:lnTo>
                    <a:pt x="204" y="643"/>
                  </a:lnTo>
                  <a:lnTo>
                    <a:pt x="209" y="640"/>
                  </a:lnTo>
                  <a:lnTo>
                    <a:pt x="215" y="634"/>
                  </a:lnTo>
                  <a:lnTo>
                    <a:pt x="233" y="610"/>
                  </a:lnTo>
                  <a:lnTo>
                    <a:pt x="261" y="570"/>
                  </a:lnTo>
                  <a:lnTo>
                    <a:pt x="297" y="512"/>
                  </a:lnTo>
                  <a:lnTo>
                    <a:pt x="297" y="512"/>
                  </a:lnTo>
                  <a:lnTo>
                    <a:pt x="370" y="400"/>
                  </a:lnTo>
                  <a:lnTo>
                    <a:pt x="431" y="305"/>
                  </a:lnTo>
                  <a:lnTo>
                    <a:pt x="431" y="305"/>
                  </a:lnTo>
                  <a:lnTo>
                    <a:pt x="502" y="204"/>
                  </a:lnTo>
                  <a:lnTo>
                    <a:pt x="529" y="165"/>
                  </a:lnTo>
                  <a:lnTo>
                    <a:pt x="552" y="135"/>
                  </a:lnTo>
                  <a:lnTo>
                    <a:pt x="552" y="135"/>
                  </a:lnTo>
                  <a:lnTo>
                    <a:pt x="571" y="109"/>
                  </a:lnTo>
                  <a:lnTo>
                    <a:pt x="591" y="88"/>
                  </a:lnTo>
                  <a:lnTo>
                    <a:pt x="609" y="70"/>
                  </a:lnTo>
                  <a:lnTo>
                    <a:pt x="627" y="55"/>
                  </a:lnTo>
                  <a:lnTo>
                    <a:pt x="627" y="55"/>
                  </a:lnTo>
                  <a:lnTo>
                    <a:pt x="642" y="43"/>
                  </a:lnTo>
                  <a:lnTo>
                    <a:pt x="660" y="34"/>
                  </a:lnTo>
                  <a:lnTo>
                    <a:pt x="680" y="25"/>
                  </a:lnTo>
                  <a:lnTo>
                    <a:pt x="701" y="18"/>
                  </a:lnTo>
                  <a:lnTo>
                    <a:pt x="701" y="18"/>
                  </a:lnTo>
                  <a:lnTo>
                    <a:pt x="725" y="12"/>
                  </a:lnTo>
                  <a:lnTo>
                    <a:pt x="752" y="6"/>
                  </a:lnTo>
                  <a:lnTo>
                    <a:pt x="783" y="3"/>
                  </a:lnTo>
                  <a:lnTo>
                    <a:pt x="816" y="0"/>
                  </a:lnTo>
                  <a:lnTo>
                    <a:pt x="824" y="21"/>
                  </a:lnTo>
                  <a:close/>
                </a:path>
              </a:pathLst>
            </a:custGeom>
            <a:solidFill>
              <a:srgbClr val="DF14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626" y="1250"/>
              <a:ext cx="433" cy="454"/>
            </a:xfrm>
            <a:custGeom>
              <a:avLst/>
              <a:gdLst/>
              <a:ahLst/>
              <a:cxnLst>
                <a:cxn ang="0">
                  <a:pos x="835" y="2"/>
                </a:cxn>
                <a:cxn ang="0">
                  <a:pos x="800" y="5"/>
                </a:cxn>
                <a:cxn ang="0">
                  <a:pos x="740" y="14"/>
                </a:cxn>
                <a:cxn ang="0">
                  <a:pos x="715" y="21"/>
                </a:cxn>
                <a:cxn ang="0">
                  <a:pos x="669" y="39"/>
                </a:cxn>
                <a:cxn ang="0">
                  <a:pos x="633" y="62"/>
                </a:cxn>
                <a:cxn ang="0">
                  <a:pos x="615" y="78"/>
                </a:cxn>
                <a:cxn ang="0">
                  <a:pos x="576" y="119"/>
                </a:cxn>
                <a:cxn ang="0">
                  <a:pos x="555" y="144"/>
                </a:cxn>
                <a:cxn ang="0">
                  <a:pos x="504" y="215"/>
                </a:cxn>
                <a:cxn ang="0">
                  <a:pos x="435" y="316"/>
                </a:cxn>
                <a:cxn ang="0">
                  <a:pos x="299" y="525"/>
                </a:cxn>
                <a:cxn ang="0">
                  <a:pos x="250" y="602"/>
                </a:cxn>
                <a:cxn ang="0">
                  <a:pos x="224" y="638"/>
                </a:cxn>
                <a:cxn ang="0">
                  <a:pos x="209" y="602"/>
                </a:cxn>
                <a:cxn ang="0">
                  <a:pos x="194" y="561"/>
                </a:cxn>
                <a:cxn ang="0">
                  <a:pos x="184" y="537"/>
                </a:cxn>
                <a:cxn ang="0">
                  <a:pos x="171" y="522"/>
                </a:cxn>
                <a:cxn ang="0">
                  <a:pos x="164" y="516"/>
                </a:cxn>
                <a:cxn ang="0">
                  <a:pos x="147" y="510"/>
                </a:cxn>
                <a:cxn ang="0">
                  <a:pos x="137" y="508"/>
                </a:cxn>
                <a:cxn ang="0">
                  <a:pos x="114" y="511"/>
                </a:cxn>
                <a:cxn ang="0">
                  <a:pos x="92" y="517"/>
                </a:cxn>
                <a:cxn ang="0">
                  <a:pos x="71" y="526"/>
                </a:cxn>
                <a:cxn ang="0">
                  <a:pos x="48" y="541"/>
                </a:cxn>
                <a:cxn ang="0">
                  <a:pos x="27" y="558"/>
                </a:cxn>
                <a:cxn ang="0">
                  <a:pos x="12" y="578"/>
                </a:cxn>
                <a:cxn ang="0">
                  <a:pos x="3" y="599"/>
                </a:cxn>
                <a:cxn ang="0">
                  <a:pos x="0" y="620"/>
                </a:cxn>
                <a:cxn ang="0">
                  <a:pos x="0" y="629"/>
                </a:cxn>
                <a:cxn ang="0">
                  <a:pos x="9" y="669"/>
                </a:cxn>
                <a:cxn ang="0">
                  <a:pos x="18" y="707"/>
                </a:cxn>
                <a:cxn ang="0">
                  <a:pos x="21" y="716"/>
                </a:cxn>
                <a:cxn ang="0">
                  <a:pos x="36" y="769"/>
                </a:cxn>
                <a:cxn ang="0">
                  <a:pos x="50" y="808"/>
                </a:cxn>
                <a:cxn ang="0">
                  <a:pos x="71" y="851"/>
                </a:cxn>
                <a:cxn ang="0">
                  <a:pos x="77" y="862"/>
                </a:cxn>
                <a:cxn ang="0">
                  <a:pos x="99" y="884"/>
                </a:cxn>
                <a:cxn ang="0">
                  <a:pos x="122" y="899"/>
                </a:cxn>
                <a:cxn ang="0">
                  <a:pos x="134" y="904"/>
                </a:cxn>
                <a:cxn ang="0">
                  <a:pos x="164" y="910"/>
                </a:cxn>
                <a:cxn ang="0">
                  <a:pos x="181" y="910"/>
                </a:cxn>
                <a:cxn ang="0">
                  <a:pos x="220" y="905"/>
                </a:cxn>
                <a:cxn ang="0">
                  <a:pos x="254" y="889"/>
                </a:cxn>
                <a:cxn ang="0">
                  <a:pos x="284" y="860"/>
                </a:cxn>
                <a:cxn ang="0">
                  <a:pos x="308" y="823"/>
                </a:cxn>
                <a:cxn ang="0">
                  <a:pos x="328" y="784"/>
                </a:cxn>
                <a:cxn ang="0">
                  <a:pos x="385" y="689"/>
                </a:cxn>
                <a:cxn ang="0">
                  <a:pos x="508" y="501"/>
                </a:cxn>
                <a:cxn ang="0">
                  <a:pos x="573" y="409"/>
                </a:cxn>
                <a:cxn ang="0">
                  <a:pos x="712" y="230"/>
                </a:cxn>
                <a:cxn ang="0">
                  <a:pos x="860" y="57"/>
                </a:cxn>
                <a:cxn ang="0">
                  <a:pos x="850" y="0"/>
                </a:cxn>
              </a:cxnLst>
              <a:rect l="0" t="0" r="r" b="b"/>
              <a:pathLst>
                <a:path w="868" h="910">
                  <a:moveTo>
                    <a:pt x="850" y="0"/>
                  </a:moveTo>
                  <a:lnTo>
                    <a:pt x="835" y="2"/>
                  </a:lnTo>
                  <a:lnTo>
                    <a:pt x="835" y="2"/>
                  </a:lnTo>
                  <a:lnTo>
                    <a:pt x="800" y="5"/>
                  </a:lnTo>
                  <a:lnTo>
                    <a:pt x="769" y="9"/>
                  </a:lnTo>
                  <a:lnTo>
                    <a:pt x="740" y="14"/>
                  </a:lnTo>
                  <a:lnTo>
                    <a:pt x="715" y="21"/>
                  </a:lnTo>
                  <a:lnTo>
                    <a:pt x="715" y="21"/>
                  </a:lnTo>
                  <a:lnTo>
                    <a:pt x="690" y="29"/>
                  </a:lnTo>
                  <a:lnTo>
                    <a:pt x="669" y="39"/>
                  </a:lnTo>
                  <a:lnTo>
                    <a:pt x="650" y="50"/>
                  </a:lnTo>
                  <a:lnTo>
                    <a:pt x="633" y="62"/>
                  </a:lnTo>
                  <a:lnTo>
                    <a:pt x="633" y="62"/>
                  </a:lnTo>
                  <a:lnTo>
                    <a:pt x="615" y="78"/>
                  </a:lnTo>
                  <a:lnTo>
                    <a:pt x="596" y="98"/>
                  </a:lnTo>
                  <a:lnTo>
                    <a:pt x="576" y="119"/>
                  </a:lnTo>
                  <a:lnTo>
                    <a:pt x="555" y="144"/>
                  </a:lnTo>
                  <a:lnTo>
                    <a:pt x="555" y="144"/>
                  </a:lnTo>
                  <a:lnTo>
                    <a:pt x="533" y="176"/>
                  </a:lnTo>
                  <a:lnTo>
                    <a:pt x="504" y="215"/>
                  </a:lnTo>
                  <a:lnTo>
                    <a:pt x="435" y="316"/>
                  </a:lnTo>
                  <a:lnTo>
                    <a:pt x="435" y="316"/>
                  </a:lnTo>
                  <a:lnTo>
                    <a:pt x="373" y="411"/>
                  </a:lnTo>
                  <a:lnTo>
                    <a:pt x="299" y="525"/>
                  </a:lnTo>
                  <a:lnTo>
                    <a:pt x="299" y="525"/>
                  </a:lnTo>
                  <a:lnTo>
                    <a:pt x="250" y="602"/>
                  </a:lnTo>
                  <a:lnTo>
                    <a:pt x="224" y="638"/>
                  </a:lnTo>
                  <a:lnTo>
                    <a:pt x="224" y="638"/>
                  </a:lnTo>
                  <a:lnTo>
                    <a:pt x="218" y="624"/>
                  </a:lnTo>
                  <a:lnTo>
                    <a:pt x="209" y="602"/>
                  </a:lnTo>
                  <a:lnTo>
                    <a:pt x="209" y="602"/>
                  </a:lnTo>
                  <a:lnTo>
                    <a:pt x="194" y="561"/>
                  </a:lnTo>
                  <a:lnTo>
                    <a:pt x="194" y="561"/>
                  </a:lnTo>
                  <a:lnTo>
                    <a:pt x="184" y="537"/>
                  </a:lnTo>
                  <a:lnTo>
                    <a:pt x="178" y="528"/>
                  </a:lnTo>
                  <a:lnTo>
                    <a:pt x="171" y="522"/>
                  </a:lnTo>
                  <a:lnTo>
                    <a:pt x="171" y="522"/>
                  </a:lnTo>
                  <a:lnTo>
                    <a:pt x="164" y="516"/>
                  </a:lnTo>
                  <a:lnTo>
                    <a:pt x="156" y="513"/>
                  </a:lnTo>
                  <a:lnTo>
                    <a:pt x="147" y="510"/>
                  </a:lnTo>
                  <a:lnTo>
                    <a:pt x="137" y="508"/>
                  </a:lnTo>
                  <a:lnTo>
                    <a:pt x="137" y="508"/>
                  </a:lnTo>
                  <a:lnTo>
                    <a:pt x="126" y="510"/>
                  </a:lnTo>
                  <a:lnTo>
                    <a:pt x="114" y="511"/>
                  </a:lnTo>
                  <a:lnTo>
                    <a:pt x="104" y="513"/>
                  </a:lnTo>
                  <a:lnTo>
                    <a:pt x="92" y="517"/>
                  </a:lnTo>
                  <a:lnTo>
                    <a:pt x="81" y="522"/>
                  </a:lnTo>
                  <a:lnTo>
                    <a:pt x="71" y="526"/>
                  </a:lnTo>
                  <a:lnTo>
                    <a:pt x="48" y="541"/>
                  </a:lnTo>
                  <a:lnTo>
                    <a:pt x="48" y="541"/>
                  </a:lnTo>
                  <a:lnTo>
                    <a:pt x="36" y="549"/>
                  </a:lnTo>
                  <a:lnTo>
                    <a:pt x="27" y="558"/>
                  </a:lnTo>
                  <a:lnTo>
                    <a:pt x="18" y="569"/>
                  </a:lnTo>
                  <a:lnTo>
                    <a:pt x="12" y="578"/>
                  </a:lnTo>
                  <a:lnTo>
                    <a:pt x="6" y="588"/>
                  </a:lnTo>
                  <a:lnTo>
                    <a:pt x="3" y="599"/>
                  </a:lnTo>
                  <a:lnTo>
                    <a:pt x="0" y="609"/>
                  </a:lnTo>
                  <a:lnTo>
                    <a:pt x="0" y="620"/>
                  </a:lnTo>
                  <a:lnTo>
                    <a:pt x="0" y="620"/>
                  </a:lnTo>
                  <a:lnTo>
                    <a:pt x="0" y="629"/>
                  </a:lnTo>
                  <a:lnTo>
                    <a:pt x="3" y="644"/>
                  </a:lnTo>
                  <a:lnTo>
                    <a:pt x="9" y="669"/>
                  </a:lnTo>
                  <a:lnTo>
                    <a:pt x="18" y="707"/>
                  </a:lnTo>
                  <a:lnTo>
                    <a:pt x="18" y="707"/>
                  </a:lnTo>
                  <a:lnTo>
                    <a:pt x="21" y="717"/>
                  </a:lnTo>
                  <a:lnTo>
                    <a:pt x="21" y="716"/>
                  </a:lnTo>
                  <a:lnTo>
                    <a:pt x="21" y="716"/>
                  </a:lnTo>
                  <a:lnTo>
                    <a:pt x="36" y="769"/>
                  </a:lnTo>
                  <a:lnTo>
                    <a:pt x="50" y="808"/>
                  </a:lnTo>
                  <a:lnTo>
                    <a:pt x="50" y="808"/>
                  </a:lnTo>
                  <a:lnTo>
                    <a:pt x="63" y="838"/>
                  </a:lnTo>
                  <a:lnTo>
                    <a:pt x="71" y="851"/>
                  </a:lnTo>
                  <a:lnTo>
                    <a:pt x="77" y="862"/>
                  </a:lnTo>
                  <a:lnTo>
                    <a:pt x="77" y="862"/>
                  </a:lnTo>
                  <a:lnTo>
                    <a:pt x="87" y="875"/>
                  </a:lnTo>
                  <a:lnTo>
                    <a:pt x="99" y="884"/>
                  </a:lnTo>
                  <a:lnTo>
                    <a:pt x="110" y="893"/>
                  </a:lnTo>
                  <a:lnTo>
                    <a:pt x="122" y="899"/>
                  </a:lnTo>
                  <a:lnTo>
                    <a:pt x="122" y="899"/>
                  </a:lnTo>
                  <a:lnTo>
                    <a:pt x="134" y="904"/>
                  </a:lnTo>
                  <a:lnTo>
                    <a:pt x="149" y="908"/>
                  </a:lnTo>
                  <a:lnTo>
                    <a:pt x="164" y="910"/>
                  </a:lnTo>
                  <a:lnTo>
                    <a:pt x="181" y="910"/>
                  </a:lnTo>
                  <a:lnTo>
                    <a:pt x="181" y="910"/>
                  </a:lnTo>
                  <a:lnTo>
                    <a:pt x="200" y="910"/>
                  </a:lnTo>
                  <a:lnTo>
                    <a:pt x="220" y="905"/>
                  </a:lnTo>
                  <a:lnTo>
                    <a:pt x="238" y="898"/>
                  </a:lnTo>
                  <a:lnTo>
                    <a:pt x="254" y="889"/>
                  </a:lnTo>
                  <a:lnTo>
                    <a:pt x="269" y="875"/>
                  </a:lnTo>
                  <a:lnTo>
                    <a:pt x="284" y="860"/>
                  </a:lnTo>
                  <a:lnTo>
                    <a:pt x="296" y="842"/>
                  </a:lnTo>
                  <a:lnTo>
                    <a:pt x="308" y="823"/>
                  </a:lnTo>
                  <a:lnTo>
                    <a:pt x="308" y="823"/>
                  </a:lnTo>
                  <a:lnTo>
                    <a:pt x="328" y="784"/>
                  </a:lnTo>
                  <a:lnTo>
                    <a:pt x="328" y="784"/>
                  </a:lnTo>
                  <a:lnTo>
                    <a:pt x="385" y="689"/>
                  </a:lnTo>
                  <a:lnTo>
                    <a:pt x="445" y="594"/>
                  </a:lnTo>
                  <a:lnTo>
                    <a:pt x="508" y="501"/>
                  </a:lnTo>
                  <a:lnTo>
                    <a:pt x="573" y="409"/>
                  </a:lnTo>
                  <a:lnTo>
                    <a:pt x="573" y="409"/>
                  </a:lnTo>
                  <a:lnTo>
                    <a:pt x="641" y="319"/>
                  </a:lnTo>
                  <a:lnTo>
                    <a:pt x="712" y="230"/>
                  </a:lnTo>
                  <a:lnTo>
                    <a:pt x="785" y="143"/>
                  </a:lnTo>
                  <a:lnTo>
                    <a:pt x="860" y="57"/>
                  </a:lnTo>
                  <a:lnTo>
                    <a:pt x="868" y="47"/>
                  </a:lnTo>
                  <a:lnTo>
                    <a:pt x="8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646" y="1272"/>
              <a:ext cx="387" cy="412"/>
            </a:xfrm>
            <a:custGeom>
              <a:avLst/>
              <a:gdLst/>
              <a:ahLst/>
              <a:cxnLst>
                <a:cxn ang="0">
                  <a:pos x="499" y="340"/>
                </a:cxn>
                <a:cxn ang="0">
                  <a:pos x="370" y="527"/>
                </a:cxn>
                <a:cxn ang="0">
                  <a:pos x="251" y="718"/>
                </a:cxn>
                <a:cxn ang="0">
                  <a:pos x="230" y="758"/>
                </a:cxn>
                <a:cxn ang="0">
                  <a:pos x="221" y="775"/>
                </a:cxn>
                <a:cxn ang="0">
                  <a:pos x="203" y="799"/>
                </a:cxn>
                <a:cxn ang="0">
                  <a:pos x="179" y="815"/>
                </a:cxn>
                <a:cxn ang="0">
                  <a:pos x="153" y="823"/>
                </a:cxn>
                <a:cxn ang="0">
                  <a:pos x="140" y="824"/>
                </a:cxn>
                <a:cxn ang="0">
                  <a:pos x="115" y="823"/>
                </a:cxn>
                <a:cxn ang="0">
                  <a:pos x="97" y="817"/>
                </a:cxn>
                <a:cxn ang="0">
                  <a:pos x="91" y="814"/>
                </a:cxn>
                <a:cxn ang="0">
                  <a:pos x="76" y="800"/>
                </a:cxn>
                <a:cxn ang="0">
                  <a:pos x="70" y="793"/>
                </a:cxn>
                <a:cxn ang="0">
                  <a:pos x="48" y="748"/>
                </a:cxn>
                <a:cxn ang="0">
                  <a:pos x="34" y="712"/>
                </a:cxn>
                <a:cxn ang="0">
                  <a:pos x="19" y="659"/>
                </a:cxn>
                <a:cxn ang="0">
                  <a:pos x="18" y="651"/>
                </a:cxn>
                <a:cxn ang="0">
                  <a:pos x="9" y="617"/>
                </a:cxn>
                <a:cxn ang="0">
                  <a:pos x="1" y="581"/>
                </a:cxn>
                <a:cxn ang="0">
                  <a:pos x="0" y="575"/>
                </a:cxn>
                <a:cxn ang="0">
                  <a:pos x="1" y="563"/>
                </a:cxn>
                <a:cxn ang="0">
                  <a:pos x="18" y="540"/>
                </a:cxn>
                <a:cxn ang="0">
                  <a:pos x="31" y="530"/>
                </a:cxn>
                <a:cxn ang="0">
                  <a:pos x="64" y="512"/>
                </a:cxn>
                <a:cxn ang="0">
                  <a:pos x="96" y="506"/>
                </a:cxn>
                <a:cxn ang="0">
                  <a:pos x="100" y="506"/>
                </a:cxn>
                <a:cxn ang="0">
                  <a:pos x="102" y="507"/>
                </a:cxn>
                <a:cxn ang="0">
                  <a:pos x="115" y="531"/>
                </a:cxn>
                <a:cxn ang="0">
                  <a:pos x="129" y="570"/>
                </a:cxn>
                <a:cxn ang="0">
                  <a:pos x="141" y="600"/>
                </a:cxn>
                <a:cxn ang="0">
                  <a:pos x="153" y="623"/>
                </a:cxn>
                <a:cxn ang="0">
                  <a:pos x="167" y="636"/>
                </a:cxn>
                <a:cxn ang="0">
                  <a:pos x="183" y="641"/>
                </a:cxn>
                <a:cxn ang="0">
                  <a:pos x="188" y="641"/>
                </a:cxn>
                <a:cxn ang="0">
                  <a:pos x="201" y="633"/>
                </a:cxn>
                <a:cxn ang="0">
                  <a:pos x="224" y="608"/>
                </a:cxn>
                <a:cxn ang="0">
                  <a:pos x="264" y="548"/>
                </a:cxn>
                <a:cxn ang="0">
                  <a:pos x="294" y="503"/>
                </a:cxn>
                <a:cxn ang="0">
                  <a:pos x="428" y="295"/>
                </a:cxn>
                <a:cxn ang="0">
                  <a:pos x="498" y="194"/>
                </a:cxn>
                <a:cxn ang="0">
                  <a:pos x="547" y="125"/>
                </a:cxn>
                <a:cxn ang="0">
                  <a:pos x="567" y="102"/>
                </a:cxn>
                <a:cxn ang="0">
                  <a:pos x="601" y="63"/>
                </a:cxn>
                <a:cxn ang="0">
                  <a:pos x="618" y="48"/>
                </a:cxn>
                <a:cxn ang="0">
                  <a:pos x="648" y="30"/>
                </a:cxn>
                <a:cxn ang="0">
                  <a:pos x="686" y="15"/>
                </a:cxn>
                <a:cxn ang="0">
                  <a:pos x="705" y="11"/>
                </a:cxn>
                <a:cxn ang="0">
                  <a:pos x="749" y="3"/>
                </a:cxn>
                <a:cxn ang="0">
                  <a:pos x="774" y="0"/>
                </a:cxn>
                <a:cxn ang="0">
                  <a:pos x="633" y="167"/>
                </a:cxn>
                <a:cxn ang="0">
                  <a:pos x="499" y="340"/>
                </a:cxn>
              </a:cxnLst>
              <a:rect l="0" t="0" r="r" b="b"/>
              <a:pathLst>
                <a:path w="774" h="824">
                  <a:moveTo>
                    <a:pt x="499" y="340"/>
                  </a:moveTo>
                  <a:lnTo>
                    <a:pt x="499" y="340"/>
                  </a:lnTo>
                  <a:lnTo>
                    <a:pt x="433" y="433"/>
                  </a:lnTo>
                  <a:lnTo>
                    <a:pt x="370" y="527"/>
                  </a:lnTo>
                  <a:lnTo>
                    <a:pt x="310" y="621"/>
                  </a:lnTo>
                  <a:lnTo>
                    <a:pt x="251" y="718"/>
                  </a:lnTo>
                  <a:lnTo>
                    <a:pt x="251" y="718"/>
                  </a:lnTo>
                  <a:lnTo>
                    <a:pt x="230" y="758"/>
                  </a:lnTo>
                  <a:lnTo>
                    <a:pt x="230" y="758"/>
                  </a:lnTo>
                  <a:lnTo>
                    <a:pt x="221" y="775"/>
                  </a:lnTo>
                  <a:lnTo>
                    <a:pt x="212" y="788"/>
                  </a:lnTo>
                  <a:lnTo>
                    <a:pt x="203" y="799"/>
                  </a:lnTo>
                  <a:lnTo>
                    <a:pt x="191" y="808"/>
                  </a:lnTo>
                  <a:lnTo>
                    <a:pt x="179" y="815"/>
                  </a:lnTo>
                  <a:lnTo>
                    <a:pt x="167" y="820"/>
                  </a:lnTo>
                  <a:lnTo>
                    <a:pt x="153" y="823"/>
                  </a:lnTo>
                  <a:lnTo>
                    <a:pt x="140" y="824"/>
                  </a:lnTo>
                  <a:lnTo>
                    <a:pt x="140" y="824"/>
                  </a:lnTo>
                  <a:lnTo>
                    <a:pt x="127" y="824"/>
                  </a:lnTo>
                  <a:lnTo>
                    <a:pt x="115" y="823"/>
                  </a:lnTo>
                  <a:lnTo>
                    <a:pt x="106" y="820"/>
                  </a:lnTo>
                  <a:lnTo>
                    <a:pt x="97" y="817"/>
                  </a:lnTo>
                  <a:lnTo>
                    <a:pt x="97" y="817"/>
                  </a:lnTo>
                  <a:lnTo>
                    <a:pt x="91" y="814"/>
                  </a:lnTo>
                  <a:lnTo>
                    <a:pt x="84" y="808"/>
                  </a:lnTo>
                  <a:lnTo>
                    <a:pt x="76" y="800"/>
                  </a:lnTo>
                  <a:lnTo>
                    <a:pt x="70" y="793"/>
                  </a:lnTo>
                  <a:lnTo>
                    <a:pt x="70" y="793"/>
                  </a:lnTo>
                  <a:lnTo>
                    <a:pt x="58" y="773"/>
                  </a:lnTo>
                  <a:lnTo>
                    <a:pt x="48" y="748"/>
                  </a:lnTo>
                  <a:lnTo>
                    <a:pt x="48" y="748"/>
                  </a:lnTo>
                  <a:lnTo>
                    <a:pt x="34" y="712"/>
                  </a:lnTo>
                  <a:lnTo>
                    <a:pt x="21" y="660"/>
                  </a:lnTo>
                  <a:lnTo>
                    <a:pt x="19" y="659"/>
                  </a:lnTo>
                  <a:lnTo>
                    <a:pt x="18" y="653"/>
                  </a:lnTo>
                  <a:lnTo>
                    <a:pt x="18" y="651"/>
                  </a:lnTo>
                  <a:lnTo>
                    <a:pt x="18" y="651"/>
                  </a:lnTo>
                  <a:lnTo>
                    <a:pt x="9" y="617"/>
                  </a:lnTo>
                  <a:lnTo>
                    <a:pt x="3" y="593"/>
                  </a:lnTo>
                  <a:lnTo>
                    <a:pt x="1" y="581"/>
                  </a:lnTo>
                  <a:lnTo>
                    <a:pt x="0" y="575"/>
                  </a:lnTo>
                  <a:lnTo>
                    <a:pt x="0" y="575"/>
                  </a:lnTo>
                  <a:lnTo>
                    <a:pt x="1" y="569"/>
                  </a:lnTo>
                  <a:lnTo>
                    <a:pt x="1" y="563"/>
                  </a:lnTo>
                  <a:lnTo>
                    <a:pt x="7" y="552"/>
                  </a:lnTo>
                  <a:lnTo>
                    <a:pt x="18" y="540"/>
                  </a:lnTo>
                  <a:lnTo>
                    <a:pt x="31" y="530"/>
                  </a:lnTo>
                  <a:lnTo>
                    <a:pt x="31" y="530"/>
                  </a:lnTo>
                  <a:lnTo>
                    <a:pt x="48" y="519"/>
                  </a:lnTo>
                  <a:lnTo>
                    <a:pt x="64" y="512"/>
                  </a:lnTo>
                  <a:lnTo>
                    <a:pt x="81" y="507"/>
                  </a:lnTo>
                  <a:lnTo>
                    <a:pt x="96" y="506"/>
                  </a:lnTo>
                  <a:lnTo>
                    <a:pt x="96" y="506"/>
                  </a:lnTo>
                  <a:lnTo>
                    <a:pt x="100" y="506"/>
                  </a:lnTo>
                  <a:lnTo>
                    <a:pt x="102" y="507"/>
                  </a:lnTo>
                  <a:lnTo>
                    <a:pt x="102" y="507"/>
                  </a:lnTo>
                  <a:lnTo>
                    <a:pt x="106" y="512"/>
                  </a:lnTo>
                  <a:lnTo>
                    <a:pt x="115" y="531"/>
                  </a:lnTo>
                  <a:lnTo>
                    <a:pt x="115" y="531"/>
                  </a:lnTo>
                  <a:lnTo>
                    <a:pt x="129" y="570"/>
                  </a:lnTo>
                  <a:lnTo>
                    <a:pt x="129" y="570"/>
                  </a:lnTo>
                  <a:lnTo>
                    <a:pt x="141" y="600"/>
                  </a:lnTo>
                  <a:lnTo>
                    <a:pt x="147" y="612"/>
                  </a:lnTo>
                  <a:lnTo>
                    <a:pt x="153" y="623"/>
                  </a:lnTo>
                  <a:lnTo>
                    <a:pt x="159" y="630"/>
                  </a:lnTo>
                  <a:lnTo>
                    <a:pt x="167" y="636"/>
                  </a:lnTo>
                  <a:lnTo>
                    <a:pt x="174" y="641"/>
                  </a:lnTo>
                  <a:lnTo>
                    <a:pt x="183" y="641"/>
                  </a:lnTo>
                  <a:lnTo>
                    <a:pt x="183" y="641"/>
                  </a:lnTo>
                  <a:lnTo>
                    <a:pt x="188" y="641"/>
                  </a:lnTo>
                  <a:lnTo>
                    <a:pt x="194" y="639"/>
                  </a:lnTo>
                  <a:lnTo>
                    <a:pt x="201" y="633"/>
                  </a:lnTo>
                  <a:lnTo>
                    <a:pt x="210" y="624"/>
                  </a:lnTo>
                  <a:lnTo>
                    <a:pt x="224" y="608"/>
                  </a:lnTo>
                  <a:lnTo>
                    <a:pt x="242" y="582"/>
                  </a:lnTo>
                  <a:lnTo>
                    <a:pt x="264" y="548"/>
                  </a:lnTo>
                  <a:lnTo>
                    <a:pt x="294" y="503"/>
                  </a:lnTo>
                  <a:lnTo>
                    <a:pt x="294" y="503"/>
                  </a:lnTo>
                  <a:lnTo>
                    <a:pt x="367" y="388"/>
                  </a:lnTo>
                  <a:lnTo>
                    <a:pt x="428" y="295"/>
                  </a:lnTo>
                  <a:lnTo>
                    <a:pt x="428" y="295"/>
                  </a:lnTo>
                  <a:lnTo>
                    <a:pt x="498" y="194"/>
                  </a:lnTo>
                  <a:lnTo>
                    <a:pt x="525" y="155"/>
                  </a:lnTo>
                  <a:lnTo>
                    <a:pt x="547" y="125"/>
                  </a:lnTo>
                  <a:lnTo>
                    <a:pt x="547" y="125"/>
                  </a:lnTo>
                  <a:lnTo>
                    <a:pt x="567" y="102"/>
                  </a:lnTo>
                  <a:lnTo>
                    <a:pt x="585" y="81"/>
                  </a:lnTo>
                  <a:lnTo>
                    <a:pt x="601" y="63"/>
                  </a:lnTo>
                  <a:lnTo>
                    <a:pt x="618" y="48"/>
                  </a:lnTo>
                  <a:lnTo>
                    <a:pt x="618" y="48"/>
                  </a:lnTo>
                  <a:lnTo>
                    <a:pt x="631" y="39"/>
                  </a:lnTo>
                  <a:lnTo>
                    <a:pt x="648" y="30"/>
                  </a:lnTo>
                  <a:lnTo>
                    <a:pt x="666" y="23"/>
                  </a:lnTo>
                  <a:lnTo>
                    <a:pt x="686" y="15"/>
                  </a:lnTo>
                  <a:lnTo>
                    <a:pt x="686" y="15"/>
                  </a:lnTo>
                  <a:lnTo>
                    <a:pt x="705" y="11"/>
                  </a:lnTo>
                  <a:lnTo>
                    <a:pt x="726" y="6"/>
                  </a:lnTo>
                  <a:lnTo>
                    <a:pt x="749" y="3"/>
                  </a:lnTo>
                  <a:lnTo>
                    <a:pt x="774" y="0"/>
                  </a:lnTo>
                  <a:lnTo>
                    <a:pt x="774" y="0"/>
                  </a:lnTo>
                  <a:lnTo>
                    <a:pt x="702" y="83"/>
                  </a:lnTo>
                  <a:lnTo>
                    <a:pt x="633" y="167"/>
                  </a:lnTo>
                  <a:lnTo>
                    <a:pt x="565" y="253"/>
                  </a:lnTo>
                  <a:lnTo>
                    <a:pt x="499" y="340"/>
                  </a:lnTo>
                  <a:lnTo>
                    <a:pt x="499" y="340"/>
                  </a:lnTo>
                  <a:close/>
                </a:path>
              </a:pathLst>
            </a:custGeom>
            <a:solidFill>
              <a:srgbClr val="FFFF00"/>
            </a:solidFill>
            <a:ln w="9525">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800000"/>
                </a:solidFill>
              </a:endParaRPr>
            </a:p>
          </p:txBody>
        </p:sp>
      </p:grpSp>
    </p:spTree>
  </p:cSld>
  <p:clrMapOvr>
    <a:masterClrMapping/>
  </p:clrMapOvr>
  <p:transition advTm="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NEPA Milestones</a:t>
            </a:r>
            <a:endParaRPr lang="en-US" dirty="0"/>
          </a:p>
        </p:txBody>
      </p:sp>
      <p:pic>
        <p:nvPicPr>
          <p:cNvPr id="15" name="Picture 14" descr="Milestones_0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5447" y="990600"/>
            <a:ext cx="7593102" cy="5867397"/>
          </a:xfrm>
          <a:prstGeom prst="rect">
            <a:avLst/>
          </a:prstGeom>
        </p:spPr>
      </p:pic>
      <p:grpSp>
        <p:nvGrpSpPr>
          <p:cNvPr id="4" name="Group 3"/>
          <p:cNvGrpSpPr>
            <a:grpSpLocks noChangeAspect="1"/>
          </p:cNvGrpSpPr>
          <p:nvPr/>
        </p:nvGrpSpPr>
        <p:grpSpPr bwMode="auto">
          <a:xfrm>
            <a:off x="1371600" y="1066800"/>
            <a:ext cx="622546" cy="652462"/>
            <a:chOff x="624" y="1248"/>
            <a:chExt cx="437" cy="458"/>
          </a:xfrm>
        </p:grpSpPr>
        <p:sp>
          <p:nvSpPr>
            <p:cNvPr id="5" name="AutoShape 4"/>
            <p:cNvSpPr>
              <a:spLocks noChangeAspect="1" noChangeArrowheads="1" noTextEdit="1"/>
            </p:cNvSpPr>
            <p:nvPr/>
          </p:nvSpPr>
          <p:spPr bwMode="auto">
            <a:xfrm>
              <a:off x="624" y="1248"/>
              <a:ext cx="437" cy="4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635" y="1261"/>
              <a:ext cx="412" cy="434"/>
            </a:xfrm>
            <a:custGeom>
              <a:avLst/>
              <a:gdLst/>
              <a:ahLst/>
              <a:cxnLst>
                <a:cxn ang="0">
                  <a:pos x="824" y="21"/>
                </a:cxn>
                <a:cxn ang="0">
                  <a:pos x="677" y="194"/>
                </a:cxn>
                <a:cxn ang="0">
                  <a:pos x="537" y="374"/>
                </a:cxn>
                <a:cxn ang="0">
                  <a:pos x="472" y="467"/>
                </a:cxn>
                <a:cxn ang="0">
                  <a:pos x="349" y="654"/>
                </a:cxn>
                <a:cxn ang="0">
                  <a:pos x="290" y="750"/>
                </a:cxn>
                <a:cxn ang="0">
                  <a:pos x="270" y="789"/>
                </a:cxn>
                <a:cxn ang="0">
                  <a:pos x="248" y="824"/>
                </a:cxn>
                <a:cxn ang="0">
                  <a:pos x="224" y="848"/>
                </a:cxn>
                <a:cxn ang="0">
                  <a:pos x="194" y="863"/>
                </a:cxn>
                <a:cxn ang="0">
                  <a:pos x="161" y="867"/>
                </a:cxn>
                <a:cxn ang="0">
                  <a:pos x="145" y="866"/>
                </a:cxn>
                <a:cxn ang="0">
                  <a:pos x="121" y="861"/>
                </a:cxn>
                <a:cxn ang="0">
                  <a:pos x="111" y="858"/>
                </a:cxn>
                <a:cxn ang="0">
                  <a:pos x="91" y="846"/>
                </a:cxn>
                <a:cxn ang="0">
                  <a:pos x="75" y="827"/>
                </a:cxn>
                <a:cxn ang="0">
                  <a:pos x="67" y="818"/>
                </a:cxn>
                <a:cxn ang="0">
                  <a:pos x="49" y="777"/>
                </a:cxn>
                <a:cxn ang="0">
                  <a:pos x="36" y="740"/>
                </a:cxn>
                <a:cxn ang="0">
                  <a:pos x="21" y="688"/>
                </a:cxn>
                <a:cxn ang="0">
                  <a:pos x="19" y="679"/>
                </a:cxn>
                <a:cxn ang="0">
                  <a:pos x="1" y="609"/>
                </a:cxn>
                <a:cxn ang="0">
                  <a:pos x="0" y="597"/>
                </a:cxn>
                <a:cxn ang="0">
                  <a:pos x="3" y="580"/>
                </a:cxn>
                <a:cxn ang="0">
                  <a:pos x="10" y="564"/>
                </a:cxn>
                <a:cxn ang="0">
                  <a:pos x="22" y="549"/>
                </a:cxn>
                <a:cxn ang="0">
                  <a:pos x="40" y="535"/>
                </a:cxn>
                <a:cxn ang="0">
                  <a:pos x="60" y="523"/>
                </a:cxn>
                <a:cxn ang="0">
                  <a:pos x="99" y="508"/>
                </a:cxn>
                <a:cxn ang="0">
                  <a:pos x="117" y="506"/>
                </a:cxn>
                <a:cxn ang="0">
                  <a:pos x="129" y="508"/>
                </a:cxn>
                <a:cxn ang="0">
                  <a:pos x="138" y="514"/>
                </a:cxn>
                <a:cxn ang="0">
                  <a:pos x="141" y="518"/>
                </a:cxn>
                <a:cxn ang="0">
                  <a:pos x="156" y="546"/>
                </a:cxn>
                <a:cxn ang="0">
                  <a:pos x="170" y="586"/>
                </a:cxn>
                <a:cxn ang="0">
                  <a:pos x="180" y="610"/>
                </a:cxn>
                <a:cxn ang="0">
                  <a:pos x="192" y="634"/>
                </a:cxn>
                <a:cxn ang="0">
                  <a:pos x="201" y="642"/>
                </a:cxn>
                <a:cxn ang="0">
                  <a:pos x="204" y="643"/>
                </a:cxn>
                <a:cxn ang="0">
                  <a:pos x="215" y="634"/>
                </a:cxn>
                <a:cxn ang="0">
                  <a:pos x="261" y="570"/>
                </a:cxn>
                <a:cxn ang="0">
                  <a:pos x="297" y="512"/>
                </a:cxn>
                <a:cxn ang="0">
                  <a:pos x="431" y="305"/>
                </a:cxn>
                <a:cxn ang="0">
                  <a:pos x="502" y="204"/>
                </a:cxn>
                <a:cxn ang="0">
                  <a:pos x="552" y="135"/>
                </a:cxn>
                <a:cxn ang="0">
                  <a:pos x="571" y="109"/>
                </a:cxn>
                <a:cxn ang="0">
                  <a:pos x="609" y="70"/>
                </a:cxn>
                <a:cxn ang="0">
                  <a:pos x="627" y="55"/>
                </a:cxn>
                <a:cxn ang="0">
                  <a:pos x="660" y="34"/>
                </a:cxn>
                <a:cxn ang="0">
                  <a:pos x="701" y="18"/>
                </a:cxn>
                <a:cxn ang="0">
                  <a:pos x="725" y="12"/>
                </a:cxn>
                <a:cxn ang="0">
                  <a:pos x="783" y="3"/>
                </a:cxn>
                <a:cxn ang="0">
                  <a:pos x="824" y="21"/>
                </a:cxn>
              </a:cxnLst>
              <a:rect l="0" t="0" r="r" b="b"/>
              <a:pathLst>
                <a:path w="824" h="867">
                  <a:moveTo>
                    <a:pt x="824" y="21"/>
                  </a:moveTo>
                  <a:lnTo>
                    <a:pt x="824" y="21"/>
                  </a:lnTo>
                  <a:lnTo>
                    <a:pt x="749" y="106"/>
                  </a:lnTo>
                  <a:lnTo>
                    <a:pt x="677" y="194"/>
                  </a:lnTo>
                  <a:lnTo>
                    <a:pt x="606" y="284"/>
                  </a:lnTo>
                  <a:lnTo>
                    <a:pt x="537" y="374"/>
                  </a:lnTo>
                  <a:lnTo>
                    <a:pt x="537" y="374"/>
                  </a:lnTo>
                  <a:lnTo>
                    <a:pt x="472" y="467"/>
                  </a:lnTo>
                  <a:lnTo>
                    <a:pt x="409" y="561"/>
                  </a:lnTo>
                  <a:lnTo>
                    <a:pt x="349" y="654"/>
                  </a:lnTo>
                  <a:lnTo>
                    <a:pt x="290" y="750"/>
                  </a:lnTo>
                  <a:lnTo>
                    <a:pt x="290" y="750"/>
                  </a:lnTo>
                  <a:lnTo>
                    <a:pt x="270" y="789"/>
                  </a:lnTo>
                  <a:lnTo>
                    <a:pt x="270" y="789"/>
                  </a:lnTo>
                  <a:lnTo>
                    <a:pt x="260" y="809"/>
                  </a:lnTo>
                  <a:lnTo>
                    <a:pt x="248" y="824"/>
                  </a:lnTo>
                  <a:lnTo>
                    <a:pt x="236" y="837"/>
                  </a:lnTo>
                  <a:lnTo>
                    <a:pt x="224" y="848"/>
                  </a:lnTo>
                  <a:lnTo>
                    <a:pt x="209" y="857"/>
                  </a:lnTo>
                  <a:lnTo>
                    <a:pt x="194" y="863"/>
                  </a:lnTo>
                  <a:lnTo>
                    <a:pt x="177" y="866"/>
                  </a:lnTo>
                  <a:lnTo>
                    <a:pt x="161" y="867"/>
                  </a:lnTo>
                  <a:lnTo>
                    <a:pt x="161" y="867"/>
                  </a:lnTo>
                  <a:lnTo>
                    <a:pt x="145" y="866"/>
                  </a:lnTo>
                  <a:lnTo>
                    <a:pt x="132" y="864"/>
                  </a:lnTo>
                  <a:lnTo>
                    <a:pt x="121" y="861"/>
                  </a:lnTo>
                  <a:lnTo>
                    <a:pt x="111" y="858"/>
                  </a:lnTo>
                  <a:lnTo>
                    <a:pt x="111" y="858"/>
                  </a:lnTo>
                  <a:lnTo>
                    <a:pt x="100" y="852"/>
                  </a:lnTo>
                  <a:lnTo>
                    <a:pt x="91" y="846"/>
                  </a:lnTo>
                  <a:lnTo>
                    <a:pt x="82" y="837"/>
                  </a:lnTo>
                  <a:lnTo>
                    <a:pt x="75" y="827"/>
                  </a:lnTo>
                  <a:lnTo>
                    <a:pt x="75" y="827"/>
                  </a:lnTo>
                  <a:lnTo>
                    <a:pt x="67" y="818"/>
                  </a:lnTo>
                  <a:lnTo>
                    <a:pt x="61" y="806"/>
                  </a:lnTo>
                  <a:lnTo>
                    <a:pt x="49" y="777"/>
                  </a:lnTo>
                  <a:lnTo>
                    <a:pt x="49" y="777"/>
                  </a:lnTo>
                  <a:lnTo>
                    <a:pt x="36" y="740"/>
                  </a:lnTo>
                  <a:lnTo>
                    <a:pt x="21" y="688"/>
                  </a:lnTo>
                  <a:lnTo>
                    <a:pt x="21" y="688"/>
                  </a:lnTo>
                  <a:lnTo>
                    <a:pt x="19" y="679"/>
                  </a:lnTo>
                  <a:lnTo>
                    <a:pt x="19" y="679"/>
                  </a:lnTo>
                  <a:lnTo>
                    <a:pt x="6" y="625"/>
                  </a:lnTo>
                  <a:lnTo>
                    <a:pt x="1" y="609"/>
                  </a:lnTo>
                  <a:lnTo>
                    <a:pt x="0" y="597"/>
                  </a:lnTo>
                  <a:lnTo>
                    <a:pt x="0" y="597"/>
                  </a:lnTo>
                  <a:lnTo>
                    <a:pt x="1" y="588"/>
                  </a:lnTo>
                  <a:lnTo>
                    <a:pt x="3" y="580"/>
                  </a:lnTo>
                  <a:lnTo>
                    <a:pt x="6" y="573"/>
                  </a:lnTo>
                  <a:lnTo>
                    <a:pt x="10" y="564"/>
                  </a:lnTo>
                  <a:lnTo>
                    <a:pt x="16" y="556"/>
                  </a:lnTo>
                  <a:lnTo>
                    <a:pt x="22" y="549"/>
                  </a:lnTo>
                  <a:lnTo>
                    <a:pt x="30" y="543"/>
                  </a:lnTo>
                  <a:lnTo>
                    <a:pt x="40" y="535"/>
                  </a:lnTo>
                  <a:lnTo>
                    <a:pt x="40" y="535"/>
                  </a:lnTo>
                  <a:lnTo>
                    <a:pt x="60" y="523"/>
                  </a:lnTo>
                  <a:lnTo>
                    <a:pt x="79" y="514"/>
                  </a:lnTo>
                  <a:lnTo>
                    <a:pt x="99" y="508"/>
                  </a:lnTo>
                  <a:lnTo>
                    <a:pt x="117" y="506"/>
                  </a:lnTo>
                  <a:lnTo>
                    <a:pt x="117" y="506"/>
                  </a:lnTo>
                  <a:lnTo>
                    <a:pt x="123" y="506"/>
                  </a:lnTo>
                  <a:lnTo>
                    <a:pt x="129" y="508"/>
                  </a:lnTo>
                  <a:lnTo>
                    <a:pt x="133" y="511"/>
                  </a:lnTo>
                  <a:lnTo>
                    <a:pt x="138" y="514"/>
                  </a:lnTo>
                  <a:lnTo>
                    <a:pt x="138" y="514"/>
                  </a:lnTo>
                  <a:lnTo>
                    <a:pt x="141" y="518"/>
                  </a:lnTo>
                  <a:lnTo>
                    <a:pt x="145" y="526"/>
                  </a:lnTo>
                  <a:lnTo>
                    <a:pt x="156" y="546"/>
                  </a:lnTo>
                  <a:lnTo>
                    <a:pt x="156" y="546"/>
                  </a:lnTo>
                  <a:lnTo>
                    <a:pt x="170" y="586"/>
                  </a:lnTo>
                  <a:lnTo>
                    <a:pt x="170" y="586"/>
                  </a:lnTo>
                  <a:lnTo>
                    <a:pt x="180" y="610"/>
                  </a:lnTo>
                  <a:lnTo>
                    <a:pt x="189" y="628"/>
                  </a:lnTo>
                  <a:lnTo>
                    <a:pt x="192" y="634"/>
                  </a:lnTo>
                  <a:lnTo>
                    <a:pt x="197" y="639"/>
                  </a:lnTo>
                  <a:lnTo>
                    <a:pt x="201" y="642"/>
                  </a:lnTo>
                  <a:lnTo>
                    <a:pt x="204" y="643"/>
                  </a:lnTo>
                  <a:lnTo>
                    <a:pt x="204" y="643"/>
                  </a:lnTo>
                  <a:lnTo>
                    <a:pt x="209" y="640"/>
                  </a:lnTo>
                  <a:lnTo>
                    <a:pt x="215" y="634"/>
                  </a:lnTo>
                  <a:lnTo>
                    <a:pt x="233" y="610"/>
                  </a:lnTo>
                  <a:lnTo>
                    <a:pt x="261" y="570"/>
                  </a:lnTo>
                  <a:lnTo>
                    <a:pt x="297" y="512"/>
                  </a:lnTo>
                  <a:lnTo>
                    <a:pt x="297" y="512"/>
                  </a:lnTo>
                  <a:lnTo>
                    <a:pt x="370" y="400"/>
                  </a:lnTo>
                  <a:lnTo>
                    <a:pt x="431" y="305"/>
                  </a:lnTo>
                  <a:lnTo>
                    <a:pt x="431" y="305"/>
                  </a:lnTo>
                  <a:lnTo>
                    <a:pt x="502" y="204"/>
                  </a:lnTo>
                  <a:lnTo>
                    <a:pt x="529" y="165"/>
                  </a:lnTo>
                  <a:lnTo>
                    <a:pt x="552" y="135"/>
                  </a:lnTo>
                  <a:lnTo>
                    <a:pt x="552" y="135"/>
                  </a:lnTo>
                  <a:lnTo>
                    <a:pt x="571" y="109"/>
                  </a:lnTo>
                  <a:lnTo>
                    <a:pt x="591" y="88"/>
                  </a:lnTo>
                  <a:lnTo>
                    <a:pt x="609" y="70"/>
                  </a:lnTo>
                  <a:lnTo>
                    <a:pt x="627" y="55"/>
                  </a:lnTo>
                  <a:lnTo>
                    <a:pt x="627" y="55"/>
                  </a:lnTo>
                  <a:lnTo>
                    <a:pt x="642" y="43"/>
                  </a:lnTo>
                  <a:lnTo>
                    <a:pt x="660" y="34"/>
                  </a:lnTo>
                  <a:lnTo>
                    <a:pt x="680" y="25"/>
                  </a:lnTo>
                  <a:lnTo>
                    <a:pt x="701" y="18"/>
                  </a:lnTo>
                  <a:lnTo>
                    <a:pt x="701" y="18"/>
                  </a:lnTo>
                  <a:lnTo>
                    <a:pt x="725" y="12"/>
                  </a:lnTo>
                  <a:lnTo>
                    <a:pt x="752" y="6"/>
                  </a:lnTo>
                  <a:lnTo>
                    <a:pt x="783" y="3"/>
                  </a:lnTo>
                  <a:lnTo>
                    <a:pt x="816" y="0"/>
                  </a:lnTo>
                  <a:lnTo>
                    <a:pt x="824" y="21"/>
                  </a:lnTo>
                  <a:close/>
                </a:path>
              </a:pathLst>
            </a:custGeom>
            <a:solidFill>
              <a:srgbClr val="DF14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626" y="1250"/>
              <a:ext cx="433" cy="454"/>
            </a:xfrm>
            <a:custGeom>
              <a:avLst/>
              <a:gdLst/>
              <a:ahLst/>
              <a:cxnLst>
                <a:cxn ang="0">
                  <a:pos x="835" y="2"/>
                </a:cxn>
                <a:cxn ang="0">
                  <a:pos x="800" y="5"/>
                </a:cxn>
                <a:cxn ang="0">
                  <a:pos x="740" y="14"/>
                </a:cxn>
                <a:cxn ang="0">
                  <a:pos x="715" y="21"/>
                </a:cxn>
                <a:cxn ang="0">
                  <a:pos x="669" y="39"/>
                </a:cxn>
                <a:cxn ang="0">
                  <a:pos x="633" y="62"/>
                </a:cxn>
                <a:cxn ang="0">
                  <a:pos x="615" y="78"/>
                </a:cxn>
                <a:cxn ang="0">
                  <a:pos x="576" y="119"/>
                </a:cxn>
                <a:cxn ang="0">
                  <a:pos x="555" y="144"/>
                </a:cxn>
                <a:cxn ang="0">
                  <a:pos x="504" y="215"/>
                </a:cxn>
                <a:cxn ang="0">
                  <a:pos x="435" y="316"/>
                </a:cxn>
                <a:cxn ang="0">
                  <a:pos x="299" y="525"/>
                </a:cxn>
                <a:cxn ang="0">
                  <a:pos x="250" y="602"/>
                </a:cxn>
                <a:cxn ang="0">
                  <a:pos x="224" y="638"/>
                </a:cxn>
                <a:cxn ang="0">
                  <a:pos x="209" y="602"/>
                </a:cxn>
                <a:cxn ang="0">
                  <a:pos x="194" y="561"/>
                </a:cxn>
                <a:cxn ang="0">
                  <a:pos x="184" y="537"/>
                </a:cxn>
                <a:cxn ang="0">
                  <a:pos x="171" y="522"/>
                </a:cxn>
                <a:cxn ang="0">
                  <a:pos x="164" y="516"/>
                </a:cxn>
                <a:cxn ang="0">
                  <a:pos x="147" y="510"/>
                </a:cxn>
                <a:cxn ang="0">
                  <a:pos x="137" y="508"/>
                </a:cxn>
                <a:cxn ang="0">
                  <a:pos x="114" y="511"/>
                </a:cxn>
                <a:cxn ang="0">
                  <a:pos x="92" y="517"/>
                </a:cxn>
                <a:cxn ang="0">
                  <a:pos x="71" y="526"/>
                </a:cxn>
                <a:cxn ang="0">
                  <a:pos x="48" y="541"/>
                </a:cxn>
                <a:cxn ang="0">
                  <a:pos x="27" y="558"/>
                </a:cxn>
                <a:cxn ang="0">
                  <a:pos x="12" y="578"/>
                </a:cxn>
                <a:cxn ang="0">
                  <a:pos x="3" y="599"/>
                </a:cxn>
                <a:cxn ang="0">
                  <a:pos x="0" y="620"/>
                </a:cxn>
                <a:cxn ang="0">
                  <a:pos x="0" y="629"/>
                </a:cxn>
                <a:cxn ang="0">
                  <a:pos x="9" y="669"/>
                </a:cxn>
                <a:cxn ang="0">
                  <a:pos x="18" y="707"/>
                </a:cxn>
                <a:cxn ang="0">
                  <a:pos x="21" y="716"/>
                </a:cxn>
                <a:cxn ang="0">
                  <a:pos x="36" y="769"/>
                </a:cxn>
                <a:cxn ang="0">
                  <a:pos x="50" y="808"/>
                </a:cxn>
                <a:cxn ang="0">
                  <a:pos x="71" y="851"/>
                </a:cxn>
                <a:cxn ang="0">
                  <a:pos x="77" y="862"/>
                </a:cxn>
                <a:cxn ang="0">
                  <a:pos x="99" y="884"/>
                </a:cxn>
                <a:cxn ang="0">
                  <a:pos x="122" y="899"/>
                </a:cxn>
                <a:cxn ang="0">
                  <a:pos x="134" y="904"/>
                </a:cxn>
                <a:cxn ang="0">
                  <a:pos x="164" y="910"/>
                </a:cxn>
                <a:cxn ang="0">
                  <a:pos x="181" y="910"/>
                </a:cxn>
                <a:cxn ang="0">
                  <a:pos x="220" y="905"/>
                </a:cxn>
                <a:cxn ang="0">
                  <a:pos x="254" y="889"/>
                </a:cxn>
                <a:cxn ang="0">
                  <a:pos x="284" y="860"/>
                </a:cxn>
                <a:cxn ang="0">
                  <a:pos x="308" y="823"/>
                </a:cxn>
                <a:cxn ang="0">
                  <a:pos x="328" y="784"/>
                </a:cxn>
                <a:cxn ang="0">
                  <a:pos x="385" y="689"/>
                </a:cxn>
                <a:cxn ang="0">
                  <a:pos x="508" y="501"/>
                </a:cxn>
                <a:cxn ang="0">
                  <a:pos x="573" y="409"/>
                </a:cxn>
                <a:cxn ang="0">
                  <a:pos x="712" y="230"/>
                </a:cxn>
                <a:cxn ang="0">
                  <a:pos x="860" y="57"/>
                </a:cxn>
                <a:cxn ang="0">
                  <a:pos x="850" y="0"/>
                </a:cxn>
              </a:cxnLst>
              <a:rect l="0" t="0" r="r" b="b"/>
              <a:pathLst>
                <a:path w="868" h="910">
                  <a:moveTo>
                    <a:pt x="850" y="0"/>
                  </a:moveTo>
                  <a:lnTo>
                    <a:pt x="835" y="2"/>
                  </a:lnTo>
                  <a:lnTo>
                    <a:pt x="835" y="2"/>
                  </a:lnTo>
                  <a:lnTo>
                    <a:pt x="800" y="5"/>
                  </a:lnTo>
                  <a:lnTo>
                    <a:pt x="769" y="9"/>
                  </a:lnTo>
                  <a:lnTo>
                    <a:pt x="740" y="14"/>
                  </a:lnTo>
                  <a:lnTo>
                    <a:pt x="715" y="21"/>
                  </a:lnTo>
                  <a:lnTo>
                    <a:pt x="715" y="21"/>
                  </a:lnTo>
                  <a:lnTo>
                    <a:pt x="690" y="29"/>
                  </a:lnTo>
                  <a:lnTo>
                    <a:pt x="669" y="39"/>
                  </a:lnTo>
                  <a:lnTo>
                    <a:pt x="650" y="50"/>
                  </a:lnTo>
                  <a:lnTo>
                    <a:pt x="633" y="62"/>
                  </a:lnTo>
                  <a:lnTo>
                    <a:pt x="633" y="62"/>
                  </a:lnTo>
                  <a:lnTo>
                    <a:pt x="615" y="78"/>
                  </a:lnTo>
                  <a:lnTo>
                    <a:pt x="596" y="98"/>
                  </a:lnTo>
                  <a:lnTo>
                    <a:pt x="576" y="119"/>
                  </a:lnTo>
                  <a:lnTo>
                    <a:pt x="555" y="144"/>
                  </a:lnTo>
                  <a:lnTo>
                    <a:pt x="555" y="144"/>
                  </a:lnTo>
                  <a:lnTo>
                    <a:pt x="533" y="176"/>
                  </a:lnTo>
                  <a:lnTo>
                    <a:pt x="504" y="215"/>
                  </a:lnTo>
                  <a:lnTo>
                    <a:pt x="435" y="316"/>
                  </a:lnTo>
                  <a:lnTo>
                    <a:pt x="435" y="316"/>
                  </a:lnTo>
                  <a:lnTo>
                    <a:pt x="373" y="411"/>
                  </a:lnTo>
                  <a:lnTo>
                    <a:pt x="299" y="525"/>
                  </a:lnTo>
                  <a:lnTo>
                    <a:pt x="299" y="525"/>
                  </a:lnTo>
                  <a:lnTo>
                    <a:pt x="250" y="602"/>
                  </a:lnTo>
                  <a:lnTo>
                    <a:pt x="224" y="638"/>
                  </a:lnTo>
                  <a:lnTo>
                    <a:pt x="224" y="638"/>
                  </a:lnTo>
                  <a:lnTo>
                    <a:pt x="218" y="624"/>
                  </a:lnTo>
                  <a:lnTo>
                    <a:pt x="209" y="602"/>
                  </a:lnTo>
                  <a:lnTo>
                    <a:pt x="209" y="602"/>
                  </a:lnTo>
                  <a:lnTo>
                    <a:pt x="194" y="561"/>
                  </a:lnTo>
                  <a:lnTo>
                    <a:pt x="194" y="561"/>
                  </a:lnTo>
                  <a:lnTo>
                    <a:pt x="184" y="537"/>
                  </a:lnTo>
                  <a:lnTo>
                    <a:pt x="178" y="528"/>
                  </a:lnTo>
                  <a:lnTo>
                    <a:pt x="171" y="522"/>
                  </a:lnTo>
                  <a:lnTo>
                    <a:pt x="171" y="522"/>
                  </a:lnTo>
                  <a:lnTo>
                    <a:pt x="164" y="516"/>
                  </a:lnTo>
                  <a:lnTo>
                    <a:pt x="156" y="513"/>
                  </a:lnTo>
                  <a:lnTo>
                    <a:pt x="147" y="510"/>
                  </a:lnTo>
                  <a:lnTo>
                    <a:pt x="137" y="508"/>
                  </a:lnTo>
                  <a:lnTo>
                    <a:pt x="137" y="508"/>
                  </a:lnTo>
                  <a:lnTo>
                    <a:pt x="126" y="510"/>
                  </a:lnTo>
                  <a:lnTo>
                    <a:pt x="114" y="511"/>
                  </a:lnTo>
                  <a:lnTo>
                    <a:pt x="104" y="513"/>
                  </a:lnTo>
                  <a:lnTo>
                    <a:pt x="92" y="517"/>
                  </a:lnTo>
                  <a:lnTo>
                    <a:pt x="81" y="522"/>
                  </a:lnTo>
                  <a:lnTo>
                    <a:pt x="71" y="526"/>
                  </a:lnTo>
                  <a:lnTo>
                    <a:pt x="48" y="541"/>
                  </a:lnTo>
                  <a:lnTo>
                    <a:pt x="48" y="541"/>
                  </a:lnTo>
                  <a:lnTo>
                    <a:pt x="36" y="549"/>
                  </a:lnTo>
                  <a:lnTo>
                    <a:pt x="27" y="558"/>
                  </a:lnTo>
                  <a:lnTo>
                    <a:pt x="18" y="569"/>
                  </a:lnTo>
                  <a:lnTo>
                    <a:pt x="12" y="578"/>
                  </a:lnTo>
                  <a:lnTo>
                    <a:pt x="6" y="588"/>
                  </a:lnTo>
                  <a:lnTo>
                    <a:pt x="3" y="599"/>
                  </a:lnTo>
                  <a:lnTo>
                    <a:pt x="0" y="609"/>
                  </a:lnTo>
                  <a:lnTo>
                    <a:pt x="0" y="620"/>
                  </a:lnTo>
                  <a:lnTo>
                    <a:pt x="0" y="620"/>
                  </a:lnTo>
                  <a:lnTo>
                    <a:pt x="0" y="629"/>
                  </a:lnTo>
                  <a:lnTo>
                    <a:pt x="3" y="644"/>
                  </a:lnTo>
                  <a:lnTo>
                    <a:pt x="9" y="669"/>
                  </a:lnTo>
                  <a:lnTo>
                    <a:pt x="18" y="707"/>
                  </a:lnTo>
                  <a:lnTo>
                    <a:pt x="18" y="707"/>
                  </a:lnTo>
                  <a:lnTo>
                    <a:pt x="21" y="717"/>
                  </a:lnTo>
                  <a:lnTo>
                    <a:pt x="21" y="716"/>
                  </a:lnTo>
                  <a:lnTo>
                    <a:pt x="21" y="716"/>
                  </a:lnTo>
                  <a:lnTo>
                    <a:pt x="36" y="769"/>
                  </a:lnTo>
                  <a:lnTo>
                    <a:pt x="50" y="808"/>
                  </a:lnTo>
                  <a:lnTo>
                    <a:pt x="50" y="808"/>
                  </a:lnTo>
                  <a:lnTo>
                    <a:pt x="63" y="838"/>
                  </a:lnTo>
                  <a:lnTo>
                    <a:pt x="71" y="851"/>
                  </a:lnTo>
                  <a:lnTo>
                    <a:pt x="77" y="862"/>
                  </a:lnTo>
                  <a:lnTo>
                    <a:pt x="77" y="862"/>
                  </a:lnTo>
                  <a:lnTo>
                    <a:pt x="87" y="875"/>
                  </a:lnTo>
                  <a:lnTo>
                    <a:pt x="99" y="884"/>
                  </a:lnTo>
                  <a:lnTo>
                    <a:pt x="110" y="893"/>
                  </a:lnTo>
                  <a:lnTo>
                    <a:pt x="122" y="899"/>
                  </a:lnTo>
                  <a:lnTo>
                    <a:pt x="122" y="899"/>
                  </a:lnTo>
                  <a:lnTo>
                    <a:pt x="134" y="904"/>
                  </a:lnTo>
                  <a:lnTo>
                    <a:pt x="149" y="908"/>
                  </a:lnTo>
                  <a:lnTo>
                    <a:pt x="164" y="910"/>
                  </a:lnTo>
                  <a:lnTo>
                    <a:pt x="181" y="910"/>
                  </a:lnTo>
                  <a:lnTo>
                    <a:pt x="181" y="910"/>
                  </a:lnTo>
                  <a:lnTo>
                    <a:pt x="200" y="910"/>
                  </a:lnTo>
                  <a:lnTo>
                    <a:pt x="220" y="905"/>
                  </a:lnTo>
                  <a:lnTo>
                    <a:pt x="238" y="898"/>
                  </a:lnTo>
                  <a:lnTo>
                    <a:pt x="254" y="889"/>
                  </a:lnTo>
                  <a:lnTo>
                    <a:pt x="269" y="875"/>
                  </a:lnTo>
                  <a:lnTo>
                    <a:pt x="284" y="860"/>
                  </a:lnTo>
                  <a:lnTo>
                    <a:pt x="296" y="842"/>
                  </a:lnTo>
                  <a:lnTo>
                    <a:pt x="308" y="823"/>
                  </a:lnTo>
                  <a:lnTo>
                    <a:pt x="308" y="823"/>
                  </a:lnTo>
                  <a:lnTo>
                    <a:pt x="328" y="784"/>
                  </a:lnTo>
                  <a:lnTo>
                    <a:pt x="328" y="784"/>
                  </a:lnTo>
                  <a:lnTo>
                    <a:pt x="385" y="689"/>
                  </a:lnTo>
                  <a:lnTo>
                    <a:pt x="445" y="594"/>
                  </a:lnTo>
                  <a:lnTo>
                    <a:pt x="508" y="501"/>
                  </a:lnTo>
                  <a:lnTo>
                    <a:pt x="573" y="409"/>
                  </a:lnTo>
                  <a:lnTo>
                    <a:pt x="573" y="409"/>
                  </a:lnTo>
                  <a:lnTo>
                    <a:pt x="641" y="319"/>
                  </a:lnTo>
                  <a:lnTo>
                    <a:pt x="712" y="230"/>
                  </a:lnTo>
                  <a:lnTo>
                    <a:pt x="785" y="143"/>
                  </a:lnTo>
                  <a:lnTo>
                    <a:pt x="860" y="57"/>
                  </a:lnTo>
                  <a:lnTo>
                    <a:pt x="868" y="47"/>
                  </a:lnTo>
                  <a:lnTo>
                    <a:pt x="8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646" y="1272"/>
              <a:ext cx="387" cy="412"/>
            </a:xfrm>
            <a:custGeom>
              <a:avLst/>
              <a:gdLst/>
              <a:ahLst/>
              <a:cxnLst>
                <a:cxn ang="0">
                  <a:pos x="499" y="340"/>
                </a:cxn>
                <a:cxn ang="0">
                  <a:pos x="370" y="527"/>
                </a:cxn>
                <a:cxn ang="0">
                  <a:pos x="251" y="718"/>
                </a:cxn>
                <a:cxn ang="0">
                  <a:pos x="230" y="758"/>
                </a:cxn>
                <a:cxn ang="0">
                  <a:pos x="221" y="775"/>
                </a:cxn>
                <a:cxn ang="0">
                  <a:pos x="203" y="799"/>
                </a:cxn>
                <a:cxn ang="0">
                  <a:pos x="179" y="815"/>
                </a:cxn>
                <a:cxn ang="0">
                  <a:pos x="153" y="823"/>
                </a:cxn>
                <a:cxn ang="0">
                  <a:pos x="140" y="824"/>
                </a:cxn>
                <a:cxn ang="0">
                  <a:pos x="115" y="823"/>
                </a:cxn>
                <a:cxn ang="0">
                  <a:pos x="97" y="817"/>
                </a:cxn>
                <a:cxn ang="0">
                  <a:pos x="91" y="814"/>
                </a:cxn>
                <a:cxn ang="0">
                  <a:pos x="76" y="800"/>
                </a:cxn>
                <a:cxn ang="0">
                  <a:pos x="70" y="793"/>
                </a:cxn>
                <a:cxn ang="0">
                  <a:pos x="48" y="748"/>
                </a:cxn>
                <a:cxn ang="0">
                  <a:pos x="34" y="712"/>
                </a:cxn>
                <a:cxn ang="0">
                  <a:pos x="19" y="659"/>
                </a:cxn>
                <a:cxn ang="0">
                  <a:pos x="18" y="651"/>
                </a:cxn>
                <a:cxn ang="0">
                  <a:pos x="9" y="617"/>
                </a:cxn>
                <a:cxn ang="0">
                  <a:pos x="1" y="581"/>
                </a:cxn>
                <a:cxn ang="0">
                  <a:pos x="0" y="575"/>
                </a:cxn>
                <a:cxn ang="0">
                  <a:pos x="1" y="563"/>
                </a:cxn>
                <a:cxn ang="0">
                  <a:pos x="18" y="540"/>
                </a:cxn>
                <a:cxn ang="0">
                  <a:pos x="31" y="530"/>
                </a:cxn>
                <a:cxn ang="0">
                  <a:pos x="64" y="512"/>
                </a:cxn>
                <a:cxn ang="0">
                  <a:pos x="96" y="506"/>
                </a:cxn>
                <a:cxn ang="0">
                  <a:pos x="100" y="506"/>
                </a:cxn>
                <a:cxn ang="0">
                  <a:pos x="102" y="507"/>
                </a:cxn>
                <a:cxn ang="0">
                  <a:pos x="115" y="531"/>
                </a:cxn>
                <a:cxn ang="0">
                  <a:pos x="129" y="570"/>
                </a:cxn>
                <a:cxn ang="0">
                  <a:pos x="141" y="600"/>
                </a:cxn>
                <a:cxn ang="0">
                  <a:pos x="153" y="623"/>
                </a:cxn>
                <a:cxn ang="0">
                  <a:pos x="167" y="636"/>
                </a:cxn>
                <a:cxn ang="0">
                  <a:pos x="183" y="641"/>
                </a:cxn>
                <a:cxn ang="0">
                  <a:pos x="188" y="641"/>
                </a:cxn>
                <a:cxn ang="0">
                  <a:pos x="201" y="633"/>
                </a:cxn>
                <a:cxn ang="0">
                  <a:pos x="224" y="608"/>
                </a:cxn>
                <a:cxn ang="0">
                  <a:pos x="264" y="548"/>
                </a:cxn>
                <a:cxn ang="0">
                  <a:pos x="294" y="503"/>
                </a:cxn>
                <a:cxn ang="0">
                  <a:pos x="428" y="295"/>
                </a:cxn>
                <a:cxn ang="0">
                  <a:pos x="498" y="194"/>
                </a:cxn>
                <a:cxn ang="0">
                  <a:pos x="547" y="125"/>
                </a:cxn>
                <a:cxn ang="0">
                  <a:pos x="567" y="102"/>
                </a:cxn>
                <a:cxn ang="0">
                  <a:pos x="601" y="63"/>
                </a:cxn>
                <a:cxn ang="0">
                  <a:pos x="618" y="48"/>
                </a:cxn>
                <a:cxn ang="0">
                  <a:pos x="648" y="30"/>
                </a:cxn>
                <a:cxn ang="0">
                  <a:pos x="686" y="15"/>
                </a:cxn>
                <a:cxn ang="0">
                  <a:pos x="705" y="11"/>
                </a:cxn>
                <a:cxn ang="0">
                  <a:pos x="749" y="3"/>
                </a:cxn>
                <a:cxn ang="0">
                  <a:pos x="774" y="0"/>
                </a:cxn>
                <a:cxn ang="0">
                  <a:pos x="633" y="167"/>
                </a:cxn>
                <a:cxn ang="0">
                  <a:pos x="499" y="340"/>
                </a:cxn>
              </a:cxnLst>
              <a:rect l="0" t="0" r="r" b="b"/>
              <a:pathLst>
                <a:path w="774" h="824">
                  <a:moveTo>
                    <a:pt x="499" y="340"/>
                  </a:moveTo>
                  <a:lnTo>
                    <a:pt x="499" y="340"/>
                  </a:lnTo>
                  <a:lnTo>
                    <a:pt x="433" y="433"/>
                  </a:lnTo>
                  <a:lnTo>
                    <a:pt x="370" y="527"/>
                  </a:lnTo>
                  <a:lnTo>
                    <a:pt x="310" y="621"/>
                  </a:lnTo>
                  <a:lnTo>
                    <a:pt x="251" y="718"/>
                  </a:lnTo>
                  <a:lnTo>
                    <a:pt x="251" y="718"/>
                  </a:lnTo>
                  <a:lnTo>
                    <a:pt x="230" y="758"/>
                  </a:lnTo>
                  <a:lnTo>
                    <a:pt x="230" y="758"/>
                  </a:lnTo>
                  <a:lnTo>
                    <a:pt x="221" y="775"/>
                  </a:lnTo>
                  <a:lnTo>
                    <a:pt x="212" y="788"/>
                  </a:lnTo>
                  <a:lnTo>
                    <a:pt x="203" y="799"/>
                  </a:lnTo>
                  <a:lnTo>
                    <a:pt x="191" y="808"/>
                  </a:lnTo>
                  <a:lnTo>
                    <a:pt x="179" y="815"/>
                  </a:lnTo>
                  <a:lnTo>
                    <a:pt x="167" y="820"/>
                  </a:lnTo>
                  <a:lnTo>
                    <a:pt x="153" y="823"/>
                  </a:lnTo>
                  <a:lnTo>
                    <a:pt x="140" y="824"/>
                  </a:lnTo>
                  <a:lnTo>
                    <a:pt x="140" y="824"/>
                  </a:lnTo>
                  <a:lnTo>
                    <a:pt x="127" y="824"/>
                  </a:lnTo>
                  <a:lnTo>
                    <a:pt x="115" y="823"/>
                  </a:lnTo>
                  <a:lnTo>
                    <a:pt x="106" y="820"/>
                  </a:lnTo>
                  <a:lnTo>
                    <a:pt x="97" y="817"/>
                  </a:lnTo>
                  <a:lnTo>
                    <a:pt x="97" y="817"/>
                  </a:lnTo>
                  <a:lnTo>
                    <a:pt x="91" y="814"/>
                  </a:lnTo>
                  <a:lnTo>
                    <a:pt x="84" y="808"/>
                  </a:lnTo>
                  <a:lnTo>
                    <a:pt x="76" y="800"/>
                  </a:lnTo>
                  <a:lnTo>
                    <a:pt x="70" y="793"/>
                  </a:lnTo>
                  <a:lnTo>
                    <a:pt x="70" y="793"/>
                  </a:lnTo>
                  <a:lnTo>
                    <a:pt x="58" y="773"/>
                  </a:lnTo>
                  <a:lnTo>
                    <a:pt x="48" y="748"/>
                  </a:lnTo>
                  <a:lnTo>
                    <a:pt x="48" y="748"/>
                  </a:lnTo>
                  <a:lnTo>
                    <a:pt x="34" y="712"/>
                  </a:lnTo>
                  <a:lnTo>
                    <a:pt x="21" y="660"/>
                  </a:lnTo>
                  <a:lnTo>
                    <a:pt x="19" y="659"/>
                  </a:lnTo>
                  <a:lnTo>
                    <a:pt x="18" y="653"/>
                  </a:lnTo>
                  <a:lnTo>
                    <a:pt x="18" y="651"/>
                  </a:lnTo>
                  <a:lnTo>
                    <a:pt x="18" y="651"/>
                  </a:lnTo>
                  <a:lnTo>
                    <a:pt x="9" y="617"/>
                  </a:lnTo>
                  <a:lnTo>
                    <a:pt x="3" y="593"/>
                  </a:lnTo>
                  <a:lnTo>
                    <a:pt x="1" y="581"/>
                  </a:lnTo>
                  <a:lnTo>
                    <a:pt x="0" y="575"/>
                  </a:lnTo>
                  <a:lnTo>
                    <a:pt x="0" y="575"/>
                  </a:lnTo>
                  <a:lnTo>
                    <a:pt x="1" y="569"/>
                  </a:lnTo>
                  <a:lnTo>
                    <a:pt x="1" y="563"/>
                  </a:lnTo>
                  <a:lnTo>
                    <a:pt x="7" y="552"/>
                  </a:lnTo>
                  <a:lnTo>
                    <a:pt x="18" y="540"/>
                  </a:lnTo>
                  <a:lnTo>
                    <a:pt x="31" y="530"/>
                  </a:lnTo>
                  <a:lnTo>
                    <a:pt x="31" y="530"/>
                  </a:lnTo>
                  <a:lnTo>
                    <a:pt x="48" y="519"/>
                  </a:lnTo>
                  <a:lnTo>
                    <a:pt x="64" y="512"/>
                  </a:lnTo>
                  <a:lnTo>
                    <a:pt x="81" y="507"/>
                  </a:lnTo>
                  <a:lnTo>
                    <a:pt x="96" y="506"/>
                  </a:lnTo>
                  <a:lnTo>
                    <a:pt x="96" y="506"/>
                  </a:lnTo>
                  <a:lnTo>
                    <a:pt x="100" y="506"/>
                  </a:lnTo>
                  <a:lnTo>
                    <a:pt x="102" y="507"/>
                  </a:lnTo>
                  <a:lnTo>
                    <a:pt x="102" y="507"/>
                  </a:lnTo>
                  <a:lnTo>
                    <a:pt x="106" y="512"/>
                  </a:lnTo>
                  <a:lnTo>
                    <a:pt x="115" y="531"/>
                  </a:lnTo>
                  <a:lnTo>
                    <a:pt x="115" y="531"/>
                  </a:lnTo>
                  <a:lnTo>
                    <a:pt x="129" y="570"/>
                  </a:lnTo>
                  <a:lnTo>
                    <a:pt x="129" y="570"/>
                  </a:lnTo>
                  <a:lnTo>
                    <a:pt x="141" y="600"/>
                  </a:lnTo>
                  <a:lnTo>
                    <a:pt x="147" y="612"/>
                  </a:lnTo>
                  <a:lnTo>
                    <a:pt x="153" y="623"/>
                  </a:lnTo>
                  <a:lnTo>
                    <a:pt x="159" y="630"/>
                  </a:lnTo>
                  <a:lnTo>
                    <a:pt x="167" y="636"/>
                  </a:lnTo>
                  <a:lnTo>
                    <a:pt x="174" y="641"/>
                  </a:lnTo>
                  <a:lnTo>
                    <a:pt x="183" y="641"/>
                  </a:lnTo>
                  <a:lnTo>
                    <a:pt x="183" y="641"/>
                  </a:lnTo>
                  <a:lnTo>
                    <a:pt x="188" y="641"/>
                  </a:lnTo>
                  <a:lnTo>
                    <a:pt x="194" y="639"/>
                  </a:lnTo>
                  <a:lnTo>
                    <a:pt x="201" y="633"/>
                  </a:lnTo>
                  <a:lnTo>
                    <a:pt x="210" y="624"/>
                  </a:lnTo>
                  <a:lnTo>
                    <a:pt x="224" y="608"/>
                  </a:lnTo>
                  <a:lnTo>
                    <a:pt x="242" y="582"/>
                  </a:lnTo>
                  <a:lnTo>
                    <a:pt x="264" y="548"/>
                  </a:lnTo>
                  <a:lnTo>
                    <a:pt x="294" y="503"/>
                  </a:lnTo>
                  <a:lnTo>
                    <a:pt x="294" y="503"/>
                  </a:lnTo>
                  <a:lnTo>
                    <a:pt x="367" y="388"/>
                  </a:lnTo>
                  <a:lnTo>
                    <a:pt x="428" y="295"/>
                  </a:lnTo>
                  <a:lnTo>
                    <a:pt x="428" y="295"/>
                  </a:lnTo>
                  <a:lnTo>
                    <a:pt x="498" y="194"/>
                  </a:lnTo>
                  <a:lnTo>
                    <a:pt x="525" y="155"/>
                  </a:lnTo>
                  <a:lnTo>
                    <a:pt x="547" y="125"/>
                  </a:lnTo>
                  <a:lnTo>
                    <a:pt x="547" y="125"/>
                  </a:lnTo>
                  <a:lnTo>
                    <a:pt x="567" y="102"/>
                  </a:lnTo>
                  <a:lnTo>
                    <a:pt x="585" y="81"/>
                  </a:lnTo>
                  <a:lnTo>
                    <a:pt x="601" y="63"/>
                  </a:lnTo>
                  <a:lnTo>
                    <a:pt x="618" y="48"/>
                  </a:lnTo>
                  <a:lnTo>
                    <a:pt x="618" y="48"/>
                  </a:lnTo>
                  <a:lnTo>
                    <a:pt x="631" y="39"/>
                  </a:lnTo>
                  <a:lnTo>
                    <a:pt x="648" y="30"/>
                  </a:lnTo>
                  <a:lnTo>
                    <a:pt x="666" y="23"/>
                  </a:lnTo>
                  <a:lnTo>
                    <a:pt x="686" y="15"/>
                  </a:lnTo>
                  <a:lnTo>
                    <a:pt x="686" y="15"/>
                  </a:lnTo>
                  <a:lnTo>
                    <a:pt x="705" y="11"/>
                  </a:lnTo>
                  <a:lnTo>
                    <a:pt x="726" y="6"/>
                  </a:lnTo>
                  <a:lnTo>
                    <a:pt x="749" y="3"/>
                  </a:lnTo>
                  <a:lnTo>
                    <a:pt x="774" y="0"/>
                  </a:lnTo>
                  <a:lnTo>
                    <a:pt x="774" y="0"/>
                  </a:lnTo>
                  <a:lnTo>
                    <a:pt x="702" y="83"/>
                  </a:lnTo>
                  <a:lnTo>
                    <a:pt x="633" y="167"/>
                  </a:lnTo>
                  <a:lnTo>
                    <a:pt x="565" y="253"/>
                  </a:lnTo>
                  <a:lnTo>
                    <a:pt x="499" y="340"/>
                  </a:lnTo>
                  <a:lnTo>
                    <a:pt x="499" y="340"/>
                  </a:lnTo>
                  <a:close/>
                </a:path>
              </a:pathLst>
            </a:custGeom>
            <a:solidFill>
              <a:srgbClr val="FFFF00"/>
            </a:solidFill>
            <a:ln w="9525">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800000"/>
                </a:solidFill>
              </a:endParaRPr>
            </a:p>
          </p:txBody>
        </p:sp>
      </p:grpSp>
    </p:spTree>
  </p:cSld>
  <p:clrMapOvr>
    <a:masterClrMapping/>
  </p:clrMapOvr>
  <p:transition advTm="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NEPA Milestones</a:t>
            </a:r>
            <a:endParaRPr lang="en-US" dirty="0"/>
          </a:p>
        </p:txBody>
      </p:sp>
      <p:pic>
        <p:nvPicPr>
          <p:cNvPr id="15" name="Picture 14" descr="Milestones_0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5447" y="990600"/>
            <a:ext cx="7593102" cy="5867397"/>
          </a:xfrm>
          <a:prstGeom prst="rect">
            <a:avLst/>
          </a:prstGeom>
        </p:spPr>
      </p:pic>
      <p:grpSp>
        <p:nvGrpSpPr>
          <p:cNvPr id="4" name="Group 3"/>
          <p:cNvGrpSpPr>
            <a:grpSpLocks noChangeAspect="1"/>
          </p:cNvGrpSpPr>
          <p:nvPr/>
        </p:nvGrpSpPr>
        <p:grpSpPr bwMode="auto">
          <a:xfrm>
            <a:off x="1371600" y="1066800"/>
            <a:ext cx="622546" cy="652462"/>
            <a:chOff x="624" y="1248"/>
            <a:chExt cx="437" cy="458"/>
          </a:xfrm>
        </p:grpSpPr>
        <p:sp>
          <p:nvSpPr>
            <p:cNvPr id="5" name="AutoShape 4"/>
            <p:cNvSpPr>
              <a:spLocks noChangeAspect="1" noChangeArrowheads="1" noTextEdit="1"/>
            </p:cNvSpPr>
            <p:nvPr/>
          </p:nvSpPr>
          <p:spPr bwMode="auto">
            <a:xfrm>
              <a:off x="624" y="1248"/>
              <a:ext cx="437" cy="4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635" y="1261"/>
              <a:ext cx="412" cy="434"/>
            </a:xfrm>
            <a:custGeom>
              <a:avLst/>
              <a:gdLst/>
              <a:ahLst/>
              <a:cxnLst>
                <a:cxn ang="0">
                  <a:pos x="824" y="21"/>
                </a:cxn>
                <a:cxn ang="0">
                  <a:pos x="677" y="194"/>
                </a:cxn>
                <a:cxn ang="0">
                  <a:pos x="537" y="374"/>
                </a:cxn>
                <a:cxn ang="0">
                  <a:pos x="472" y="467"/>
                </a:cxn>
                <a:cxn ang="0">
                  <a:pos x="349" y="654"/>
                </a:cxn>
                <a:cxn ang="0">
                  <a:pos x="290" y="750"/>
                </a:cxn>
                <a:cxn ang="0">
                  <a:pos x="270" y="789"/>
                </a:cxn>
                <a:cxn ang="0">
                  <a:pos x="248" y="824"/>
                </a:cxn>
                <a:cxn ang="0">
                  <a:pos x="224" y="848"/>
                </a:cxn>
                <a:cxn ang="0">
                  <a:pos x="194" y="863"/>
                </a:cxn>
                <a:cxn ang="0">
                  <a:pos x="161" y="867"/>
                </a:cxn>
                <a:cxn ang="0">
                  <a:pos x="145" y="866"/>
                </a:cxn>
                <a:cxn ang="0">
                  <a:pos x="121" y="861"/>
                </a:cxn>
                <a:cxn ang="0">
                  <a:pos x="111" y="858"/>
                </a:cxn>
                <a:cxn ang="0">
                  <a:pos x="91" y="846"/>
                </a:cxn>
                <a:cxn ang="0">
                  <a:pos x="75" y="827"/>
                </a:cxn>
                <a:cxn ang="0">
                  <a:pos x="67" y="818"/>
                </a:cxn>
                <a:cxn ang="0">
                  <a:pos x="49" y="777"/>
                </a:cxn>
                <a:cxn ang="0">
                  <a:pos x="36" y="740"/>
                </a:cxn>
                <a:cxn ang="0">
                  <a:pos x="21" y="688"/>
                </a:cxn>
                <a:cxn ang="0">
                  <a:pos x="19" y="679"/>
                </a:cxn>
                <a:cxn ang="0">
                  <a:pos x="1" y="609"/>
                </a:cxn>
                <a:cxn ang="0">
                  <a:pos x="0" y="597"/>
                </a:cxn>
                <a:cxn ang="0">
                  <a:pos x="3" y="580"/>
                </a:cxn>
                <a:cxn ang="0">
                  <a:pos x="10" y="564"/>
                </a:cxn>
                <a:cxn ang="0">
                  <a:pos x="22" y="549"/>
                </a:cxn>
                <a:cxn ang="0">
                  <a:pos x="40" y="535"/>
                </a:cxn>
                <a:cxn ang="0">
                  <a:pos x="60" y="523"/>
                </a:cxn>
                <a:cxn ang="0">
                  <a:pos x="99" y="508"/>
                </a:cxn>
                <a:cxn ang="0">
                  <a:pos x="117" y="506"/>
                </a:cxn>
                <a:cxn ang="0">
                  <a:pos x="129" y="508"/>
                </a:cxn>
                <a:cxn ang="0">
                  <a:pos x="138" y="514"/>
                </a:cxn>
                <a:cxn ang="0">
                  <a:pos x="141" y="518"/>
                </a:cxn>
                <a:cxn ang="0">
                  <a:pos x="156" y="546"/>
                </a:cxn>
                <a:cxn ang="0">
                  <a:pos x="170" y="586"/>
                </a:cxn>
                <a:cxn ang="0">
                  <a:pos x="180" y="610"/>
                </a:cxn>
                <a:cxn ang="0">
                  <a:pos x="192" y="634"/>
                </a:cxn>
                <a:cxn ang="0">
                  <a:pos x="201" y="642"/>
                </a:cxn>
                <a:cxn ang="0">
                  <a:pos x="204" y="643"/>
                </a:cxn>
                <a:cxn ang="0">
                  <a:pos x="215" y="634"/>
                </a:cxn>
                <a:cxn ang="0">
                  <a:pos x="261" y="570"/>
                </a:cxn>
                <a:cxn ang="0">
                  <a:pos x="297" y="512"/>
                </a:cxn>
                <a:cxn ang="0">
                  <a:pos x="431" y="305"/>
                </a:cxn>
                <a:cxn ang="0">
                  <a:pos x="502" y="204"/>
                </a:cxn>
                <a:cxn ang="0">
                  <a:pos x="552" y="135"/>
                </a:cxn>
                <a:cxn ang="0">
                  <a:pos x="571" y="109"/>
                </a:cxn>
                <a:cxn ang="0">
                  <a:pos x="609" y="70"/>
                </a:cxn>
                <a:cxn ang="0">
                  <a:pos x="627" y="55"/>
                </a:cxn>
                <a:cxn ang="0">
                  <a:pos x="660" y="34"/>
                </a:cxn>
                <a:cxn ang="0">
                  <a:pos x="701" y="18"/>
                </a:cxn>
                <a:cxn ang="0">
                  <a:pos x="725" y="12"/>
                </a:cxn>
                <a:cxn ang="0">
                  <a:pos x="783" y="3"/>
                </a:cxn>
                <a:cxn ang="0">
                  <a:pos x="824" y="21"/>
                </a:cxn>
              </a:cxnLst>
              <a:rect l="0" t="0" r="r" b="b"/>
              <a:pathLst>
                <a:path w="824" h="867">
                  <a:moveTo>
                    <a:pt x="824" y="21"/>
                  </a:moveTo>
                  <a:lnTo>
                    <a:pt x="824" y="21"/>
                  </a:lnTo>
                  <a:lnTo>
                    <a:pt x="749" y="106"/>
                  </a:lnTo>
                  <a:lnTo>
                    <a:pt x="677" y="194"/>
                  </a:lnTo>
                  <a:lnTo>
                    <a:pt x="606" y="284"/>
                  </a:lnTo>
                  <a:lnTo>
                    <a:pt x="537" y="374"/>
                  </a:lnTo>
                  <a:lnTo>
                    <a:pt x="537" y="374"/>
                  </a:lnTo>
                  <a:lnTo>
                    <a:pt x="472" y="467"/>
                  </a:lnTo>
                  <a:lnTo>
                    <a:pt x="409" y="561"/>
                  </a:lnTo>
                  <a:lnTo>
                    <a:pt x="349" y="654"/>
                  </a:lnTo>
                  <a:lnTo>
                    <a:pt x="290" y="750"/>
                  </a:lnTo>
                  <a:lnTo>
                    <a:pt x="290" y="750"/>
                  </a:lnTo>
                  <a:lnTo>
                    <a:pt x="270" y="789"/>
                  </a:lnTo>
                  <a:lnTo>
                    <a:pt x="270" y="789"/>
                  </a:lnTo>
                  <a:lnTo>
                    <a:pt x="260" y="809"/>
                  </a:lnTo>
                  <a:lnTo>
                    <a:pt x="248" y="824"/>
                  </a:lnTo>
                  <a:lnTo>
                    <a:pt x="236" y="837"/>
                  </a:lnTo>
                  <a:lnTo>
                    <a:pt x="224" y="848"/>
                  </a:lnTo>
                  <a:lnTo>
                    <a:pt x="209" y="857"/>
                  </a:lnTo>
                  <a:lnTo>
                    <a:pt x="194" y="863"/>
                  </a:lnTo>
                  <a:lnTo>
                    <a:pt x="177" y="866"/>
                  </a:lnTo>
                  <a:lnTo>
                    <a:pt x="161" y="867"/>
                  </a:lnTo>
                  <a:lnTo>
                    <a:pt x="161" y="867"/>
                  </a:lnTo>
                  <a:lnTo>
                    <a:pt x="145" y="866"/>
                  </a:lnTo>
                  <a:lnTo>
                    <a:pt x="132" y="864"/>
                  </a:lnTo>
                  <a:lnTo>
                    <a:pt x="121" y="861"/>
                  </a:lnTo>
                  <a:lnTo>
                    <a:pt x="111" y="858"/>
                  </a:lnTo>
                  <a:lnTo>
                    <a:pt x="111" y="858"/>
                  </a:lnTo>
                  <a:lnTo>
                    <a:pt x="100" y="852"/>
                  </a:lnTo>
                  <a:lnTo>
                    <a:pt x="91" y="846"/>
                  </a:lnTo>
                  <a:lnTo>
                    <a:pt x="82" y="837"/>
                  </a:lnTo>
                  <a:lnTo>
                    <a:pt x="75" y="827"/>
                  </a:lnTo>
                  <a:lnTo>
                    <a:pt x="75" y="827"/>
                  </a:lnTo>
                  <a:lnTo>
                    <a:pt x="67" y="818"/>
                  </a:lnTo>
                  <a:lnTo>
                    <a:pt x="61" y="806"/>
                  </a:lnTo>
                  <a:lnTo>
                    <a:pt x="49" y="777"/>
                  </a:lnTo>
                  <a:lnTo>
                    <a:pt x="49" y="777"/>
                  </a:lnTo>
                  <a:lnTo>
                    <a:pt x="36" y="740"/>
                  </a:lnTo>
                  <a:lnTo>
                    <a:pt x="21" y="688"/>
                  </a:lnTo>
                  <a:lnTo>
                    <a:pt x="21" y="688"/>
                  </a:lnTo>
                  <a:lnTo>
                    <a:pt x="19" y="679"/>
                  </a:lnTo>
                  <a:lnTo>
                    <a:pt x="19" y="679"/>
                  </a:lnTo>
                  <a:lnTo>
                    <a:pt x="6" y="625"/>
                  </a:lnTo>
                  <a:lnTo>
                    <a:pt x="1" y="609"/>
                  </a:lnTo>
                  <a:lnTo>
                    <a:pt x="0" y="597"/>
                  </a:lnTo>
                  <a:lnTo>
                    <a:pt x="0" y="597"/>
                  </a:lnTo>
                  <a:lnTo>
                    <a:pt x="1" y="588"/>
                  </a:lnTo>
                  <a:lnTo>
                    <a:pt x="3" y="580"/>
                  </a:lnTo>
                  <a:lnTo>
                    <a:pt x="6" y="573"/>
                  </a:lnTo>
                  <a:lnTo>
                    <a:pt x="10" y="564"/>
                  </a:lnTo>
                  <a:lnTo>
                    <a:pt x="16" y="556"/>
                  </a:lnTo>
                  <a:lnTo>
                    <a:pt x="22" y="549"/>
                  </a:lnTo>
                  <a:lnTo>
                    <a:pt x="30" y="543"/>
                  </a:lnTo>
                  <a:lnTo>
                    <a:pt x="40" y="535"/>
                  </a:lnTo>
                  <a:lnTo>
                    <a:pt x="40" y="535"/>
                  </a:lnTo>
                  <a:lnTo>
                    <a:pt x="60" y="523"/>
                  </a:lnTo>
                  <a:lnTo>
                    <a:pt x="79" y="514"/>
                  </a:lnTo>
                  <a:lnTo>
                    <a:pt x="99" y="508"/>
                  </a:lnTo>
                  <a:lnTo>
                    <a:pt x="117" y="506"/>
                  </a:lnTo>
                  <a:lnTo>
                    <a:pt x="117" y="506"/>
                  </a:lnTo>
                  <a:lnTo>
                    <a:pt x="123" y="506"/>
                  </a:lnTo>
                  <a:lnTo>
                    <a:pt x="129" y="508"/>
                  </a:lnTo>
                  <a:lnTo>
                    <a:pt x="133" y="511"/>
                  </a:lnTo>
                  <a:lnTo>
                    <a:pt x="138" y="514"/>
                  </a:lnTo>
                  <a:lnTo>
                    <a:pt x="138" y="514"/>
                  </a:lnTo>
                  <a:lnTo>
                    <a:pt x="141" y="518"/>
                  </a:lnTo>
                  <a:lnTo>
                    <a:pt x="145" y="526"/>
                  </a:lnTo>
                  <a:lnTo>
                    <a:pt x="156" y="546"/>
                  </a:lnTo>
                  <a:lnTo>
                    <a:pt x="156" y="546"/>
                  </a:lnTo>
                  <a:lnTo>
                    <a:pt x="170" y="586"/>
                  </a:lnTo>
                  <a:lnTo>
                    <a:pt x="170" y="586"/>
                  </a:lnTo>
                  <a:lnTo>
                    <a:pt x="180" y="610"/>
                  </a:lnTo>
                  <a:lnTo>
                    <a:pt x="189" y="628"/>
                  </a:lnTo>
                  <a:lnTo>
                    <a:pt x="192" y="634"/>
                  </a:lnTo>
                  <a:lnTo>
                    <a:pt x="197" y="639"/>
                  </a:lnTo>
                  <a:lnTo>
                    <a:pt x="201" y="642"/>
                  </a:lnTo>
                  <a:lnTo>
                    <a:pt x="204" y="643"/>
                  </a:lnTo>
                  <a:lnTo>
                    <a:pt x="204" y="643"/>
                  </a:lnTo>
                  <a:lnTo>
                    <a:pt x="209" y="640"/>
                  </a:lnTo>
                  <a:lnTo>
                    <a:pt x="215" y="634"/>
                  </a:lnTo>
                  <a:lnTo>
                    <a:pt x="233" y="610"/>
                  </a:lnTo>
                  <a:lnTo>
                    <a:pt x="261" y="570"/>
                  </a:lnTo>
                  <a:lnTo>
                    <a:pt x="297" y="512"/>
                  </a:lnTo>
                  <a:lnTo>
                    <a:pt x="297" y="512"/>
                  </a:lnTo>
                  <a:lnTo>
                    <a:pt x="370" y="400"/>
                  </a:lnTo>
                  <a:lnTo>
                    <a:pt x="431" y="305"/>
                  </a:lnTo>
                  <a:lnTo>
                    <a:pt x="431" y="305"/>
                  </a:lnTo>
                  <a:lnTo>
                    <a:pt x="502" y="204"/>
                  </a:lnTo>
                  <a:lnTo>
                    <a:pt x="529" y="165"/>
                  </a:lnTo>
                  <a:lnTo>
                    <a:pt x="552" y="135"/>
                  </a:lnTo>
                  <a:lnTo>
                    <a:pt x="552" y="135"/>
                  </a:lnTo>
                  <a:lnTo>
                    <a:pt x="571" y="109"/>
                  </a:lnTo>
                  <a:lnTo>
                    <a:pt x="591" y="88"/>
                  </a:lnTo>
                  <a:lnTo>
                    <a:pt x="609" y="70"/>
                  </a:lnTo>
                  <a:lnTo>
                    <a:pt x="627" y="55"/>
                  </a:lnTo>
                  <a:lnTo>
                    <a:pt x="627" y="55"/>
                  </a:lnTo>
                  <a:lnTo>
                    <a:pt x="642" y="43"/>
                  </a:lnTo>
                  <a:lnTo>
                    <a:pt x="660" y="34"/>
                  </a:lnTo>
                  <a:lnTo>
                    <a:pt x="680" y="25"/>
                  </a:lnTo>
                  <a:lnTo>
                    <a:pt x="701" y="18"/>
                  </a:lnTo>
                  <a:lnTo>
                    <a:pt x="701" y="18"/>
                  </a:lnTo>
                  <a:lnTo>
                    <a:pt x="725" y="12"/>
                  </a:lnTo>
                  <a:lnTo>
                    <a:pt x="752" y="6"/>
                  </a:lnTo>
                  <a:lnTo>
                    <a:pt x="783" y="3"/>
                  </a:lnTo>
                  <a:lnTo>
                    <a:pt x="816" y="0"/>
                  </a:lnTo>
                  <a:lnTo>
                    <a:pt x="824" y="21"/>
                  </a:lnTo>
                  <a:close/>
                </a:path>
              </a:pathLst>
            </a:custGeom>
            <a:solidFill>
              <a:srgbClr val="DF14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626" y="1250"/>
              <a:ext cx="433" cy="454"/>
            </a:xfrm>
            <a:custGeom>
              <a:avLst/>
              <a:gdLst/>
              <a:ahLst/>
              <a:cxnLst>
                <a:cxn ang="0">
                  <a:pos x="835" y="2"/>
                </a:cxn>
                <a:cxn ang="0">
                  <a:pos x="800" y="5"/>
                </a:cxn>
                <a:cxn ang="0">
                  <a:pos x="740" y="14"/>
                </a:cxn>
                <a:cxn ang="0">
                  <a:pos x="715" y="21"/>
                </a:cxn>
                <a:cxn ang="0">
                  <a:pos x="669" y="39"/>
                </a:cxn>
                <a:cxn ang="0">
                  <a:pos x="633" y="62"/>
                </a:cxn>
                <a:cxn ang="0">
                  <a:pos x="615" y="78"/>
                </a:cxn>
                <a:cxn ang="0">
                  <a:pos x="576" y="119"/>
                </a:cxn>
                <a:cxn ang="0">
                  <a:pos x="555" y="144"/>
                </a:cxn>
                <a:cxn ang="0">
                  <a:pos x="504" y="215"/>
                </a:cxn>
                <a:cxn ang="0">
                  <a:pos x="435" y="316"/>
                </a:cxn>
                <a:cxn ang="0">
                  <a:pos x="299" y="525"/>
                </a:cxn>
                <a:cxn ang="0">
                  <a:pos x="250" y="602"/>
                </a:cxn>
                <a:cxn ang="0">
                  <a:pos x="224" y="638"/>
                </a:cxn>
                <a:cxn ang="0">
                  <a:pos x="209" y="602"/>
                </a:cxn>
                <a:cxn ang="0">
                  <a:pos x="194" y="561"/>
                </a:cxn>
                <a:cxn ang="0">
                  <a:pos x="184" y="537"/>
                </a:cxn>
                <a:cxn ang="0">
                  <a:pos x="171" y="522"/>
                </a:cxn>
                <a:cxn ang="0">
                  <a:pos x="164" y="516"/>
                </a:cxn>
                <a:cxn ang="0">
                  <a:pos x="147" y="510"/>
                </a:cxn>
                <a:cxn ang="0">
                  <a:pos x="137" y="508"/>
                </a:cxn>
                <a:cxn ang="0">
                  <a:pos x="114" y="511"/>
                </a:cxn>
                <a:cxn ang="0">
                  <a:pos x="92" y="517"/>
                </a:cxn>
                <a:cxn ang="0">
                  <a:pos x="71" y="526"/>
                </a:cxn>
                <a:cxn ang="0">
                  <a:pos x="48" y="541"/>
                </a:cxn>
                <a:cxn ang="0">
                  <a:pos x="27" y="558"/>
                </a:cxn>
                <a:cxn ang="0">
                  <a:pos x="12" y="578"/>
                </a:cxn>
                <a:cxn ang="0">
                  <a:pos x="3" y="599"/>
                </a:cxn>
                <a:cxn ang="0">
                  <a:pos x="0" y="620"/>
                </a:cxn>
                <a:cxn ang="0">
                  <a:pos x="0" y="629"/>
                </a:cxn>
                <a:cxn ang="0">
                  <a:pos x="9" y="669"/>
                </a:cxn>
                <a:cxn ang="0">
                  <a:pos x="18" y="707"/>
                </a:cxn>
                <a:cxn ang="0">
                  <a:pos x="21" y="716"/>
                </a:cxn>
                <a:cxn ang="0">
                  <a:pos x="36" y="769"/>
                </a:cxn>
                <a:cxn ang="0">
                  <a:pos x="50" y="808"/>
                </a:cxn>
                <a:cxn ang="0">
                  <a:pos x="71" y="851"/>
                </a:cxn>
                <a:cxn ang="0">
                  <a:pos x="77" y="862"/>
                </a:cxn>
                <a:cxn ang="0">
                  <a:pos x="99" y="884"/>
                </a:cxn>
                <a:cxn ang="0">
                  <a:pos x="122" y="899"/>
                </a:cxn>
                <a:cxn ang="0">
                  <a:pos x="134" y="904"/>
                </a:cxn>
                <a:cxn ang="0">
                  <a:pos x="164" y="910"/>
                </a:cxn>
                <a:cxn ang="0">
                  <a:pos x="181" y="910"/>
                </a:cxn>
                <a:cxn ang="0">
                  <a:pos x="220" y="905"/>
                </a:cxn>
                <a:cxn ang="0">
                  <a:pos x="254" y="889"/>
                </a:cxn>
                <a:cxn ang="0">
                  <a:pos x="284" y="860"/>
                </a:cxn>
                <a:cxn ang="0">
                  <a:pos x="308" y="823"/>
                </a:cxn>
                <a:cxn ang="0">
                  <a:pos x="328" y="784"/>
                </a:cxn>
                <a:cxn ang="0">
                  <a:pos x="385" y="689"/>
                </a:cxn>
                <a:cxn ang="0">
                  <a:pos x="508" y="501"/>
                </a:cxn>
                <a:cxn ang="0">
                  <a:pos x="573" y="409"/>
                </a:cxn>
                <a:cxn ang="0">
                  <a:pos x="712" y="230"/>
                </a:cxn>
                <a:cxn ang="0">
                  <a:pos x="860" y="57"/>
                </a:cxn>
                <a:cxn ang="0">
                  <a:pos x="850" y="0"/>
                </a:cxn>
              </a:cxnLst>
              <a:rect l="0" t="0" r="r" b="b"/>
              <a:pathLst>
                <a:path w="868" h="910">
                  <a:moveTo>
                    <a:pt x="850" y="0"/>
                  </a:moveTo>
                  <a:lnTo>
                    <a:pt x="835" y="2"/>
                  </a:lnTo>
                  <a:lnTo>
                    <a:pt x="835" y="2"/>
                  </a:lnTo>
                  <a:lnTo>
                    <a:pt x="800" y="5"/>
                  </a:lnTo>
                  <a:lnTo>
                    <a:pt x="769" y="9"/>
                  </a:lnTo>
                  <a:lnTo>
                    <a:pt x="740" y="14"/>
                  </a:lnTo>
                  <a:lnTo>
                    <a:pt x="715" y="21"/>
                  </a:lnTo>
                  <a:lnTo>
                    <a:pt x="715" y="21"/>
                  </a:lnTo>
                  <a:lnTo>
                    <a:pt x="690" y="29"/>
                  </a:lnTo>
                  <a:lnTo>
                    <a:pt x="669" y="39"/>
                  </a:lnTo>
                  <a:lnTo>
                    <a:pt x="650" y="50"/>
                  </a:lnTo>
                  <a:lnTo>
                    <a:pt x="633" y="62"/>
                  </a:lnTo>
                  <a:lnTo>
                    <a:pt x="633" y="62"/>
                  </a:lnTo>
                  <a:lnTo>
                    <a:pt x="615" y="78"/>
                  </a:lnTo>
                  <a:lnTo>
                    <a:pt x="596" y="98"/>
                  </a:lnTo>
                  <a:lnTo>
                    <a:pt x="576" y="119"/>
                  </a:lnTo>
                  <a:lnTo>
                    <a:pt x="555" y="144"/>
                  </a:lnTo>
                  <a:lnTo>
                    <a:pt x="555" y="144"/>
                  </a:lnTo>
                  <a:lnTo>
                    <a:pt x="533" y="176"/>
                  </a:lnTo>
                  <a:lnTo>
                    <a:pt x="504" y="215"/>
                  </a:lnTo>
                  <a:lnTo>
                    <a:pt x="435" y="316"/>
                  </a:lnTo>
                  <a:lnTo>
                    <a:pt x="435" y="316"/>
                  </a:lnTo>
                  <a:lnTo>
                    <a:pt x="373" y="411"/>
                  </a:lnTo>
                  <a:lnTo>
                    <a:pt x="299" y="525"/>
                  </a:lnTo>
                  <a:lnTo>
                    <a:pt x="299" y="525"/>
                  </a:lnTo>
                  <a:lnTo>
                    <a:pt x="250" y="602"/>
                  </a:lnTo>
                  <a:lnTo>
                    <a:pt x="224" y="638"/>
                  </a:lnTo>
                  <a:lnTo>
                    <a:pt x="224" y="638"/>
                  </a:lnTo>
                  <a:lnTo>
                    <a:pt x="218" y="624"/>
                  </a:lnTo>
                  <a:lnTo>
                    <a:pt x="209" y="602"/>
                  </a:lnTo>
                  <a:lnTo>
                    <a:pt x="209" y="602"/>
                  </a:lnTo>
                  <a:lnTo>
                    <a:pt x="194" y="561"/>
                  </a:lnTo>
                  <a:lnTo>
                    <a:pt x="194" y="561"/>
                  </a:lnTo>
                  <a:lnTo>
                    <a:pt x="184" y="537"/>
                  </a:lnTo>
                  <a:lnTo>
                    <a:pt x="178" y="528"/>
                  </a:lnTo>
                  <a:lnTo>
                    <a:pt x="171" y="522"/>
                  </a:lnTo>
                  <a:lnTo>
                    <a:pt x="171" y="522"/>
                  </a:lnTo>
                  <a:lnTo>
                    <a:pt x="164" y="516"/>
                  </a:lnTo>
                  <a:lnTo>
                    <a:pt x="156" y="513"/>
                  </a:lnTo>
                  <a:lnTo>
                    <a:pt x="147" y="510"/>
                  </a:lnTo>
                  <a:lnTo>
                    <a:pt x="137" y="508"/>
                  </a:lnTo>
                  <a:lnTo>
                    <a:pt x="137" y="508"/>
                  </a:lnTo>
                  <a:lnTo>
                    <a:pt x="126" y="510"/>
                  </a:lnTo>
                  <a:lnTo>
                    <a:pt x="114" y="511"/>
                  </a:lnTo>
                  <a:lnTo>
                    <a:pt x="104" y="513"/>
                  </a:lnTo>
                  <a:lnTo>
                    <a:pt x="92" y="517"/>
                  </a:lnTo>
                  <a:lnTo>
                    <a:pt x="81" y="522"/>
                  </a:lnTo>
                  <a:lnTo>
                    <a:pt x="71" y="526"/>
                  </a:lnTo>
                  <a:lnTo>
                    <a:pt x="48" y="541"/>
                  </a:lnTo>
                  <a:lnTo>
                    <a:pt x="48" y="541"/>
                  </a:lnTo>
                  <a:lnTo>
                    <a:pt x="36" y="549"/>
                  </a:lnTo>
                  <a:lnTo>
                    <a:pt x="27" y="558"/>
                  </a:lnTo>
                  <a:lnTo>
                    <a:pt x="18" y="569"/>
                  </a:lnTo>
                  <a:lnTo>
                    <a:pt x="12" y="578"/>
                  </a:lnTo>
                  <a:lnTo>
                    <a:pt x="6" y="588"/>
                  </a:lnTo>
                  <a:lnTo>
                    <a:pt x="3" y="599"/>
                  </a:lnTo>
                  <a:lnTo>
                    <a:pt x="0" y="609"/>
                  </a:lnTo>
                  <a:lnTo>
                    <a:pt x="0" y="620"/>
                  </a:lnTo>
                  <a:lnTo>
                    <a:pt x="0" y="620"/>
                  </a:lnTo>
                  <a:lnTo>
                    <a:pt x="0" y="629"/>
                  </a:lnTo>
                  <a:lnTo>
                    <a:pt x="3" y="644"/>
                  </a:lnTo>
                  <a:lnTo>
                    <a:pt x="9" y="669"/>
                  </a:lnTo>
                  <a:lnTo>
                    <a:pt x="18" y="707"/>
                  </a:lnTo>
                  <a:lnTo>
                    <a:pt x="18" y="707"/>
                  </a:lnTo>
                  <a:lnTo>
                    <a:pt x="21" y="717"/>
                  </a:lnTo>
                  <a:lnTo>
                    <a:pt x="21" y="716"/>
                  </a:lnTo>
                  <a:lnTo>
                    <a:pt x="21" y="716"/>
                  </a:lnTo>
                  <a:lnTo>
                    <a:pt x="36" y="769"/>
                  </a:lnTo>
                  <a:lnTo>
                    <a:pt x="50" y="808"/>
                  </a:lnTo>
                  <a:lnTo>
                    <a:pt x="50" y="808"/>
                  </a:lnTo>
                  <a:lnTo>
                    <a:pt x="63" y="838"/>
                  </a:lnTo>
                  <a:lnTo>
                    <a:pt x="71" y="851"/>
                  </a:lnTo>
                  <a:lnTo>
                    <a:pt x="77" y="862"/>
                  </a:lnTo>
                  <a:lnTo>
                    <a:pt x="77" y="862"/>
                  </a:lnTo>
                  <a:lnTo>
                    <a:pt x="87" y="875"/>
                  </a:lnTo>
                  <a:lnTo>
                    <a:pt x="99" y="884"/>
                  </a:lnTo>
                  <a:lnTo>
                    <a:pt x="110" y="893"/>
                  </a:lnTo>
                  <a:lnTo>
                    <a:pt x="122" y="899"/>
                  </a:lnTo>
                  <a:lnTo>
                    <a:pt x="122" y="899"/>
                  </a:lnTo>
                  <a:lnTo>
                    <a:pt x="134" y="904"/>
                  </a:lnTo>
                  <a:lnTo>
                    <a:pt x="149" y="908"/>
                  </a:lnTo>
                  <a:lnTo>
                    <a:pt x="164" y="910"/>
                  </a:lnTo>
                  <a:lnTo>
                    <a:pt x="181" y="910"/>
                  </a:lnTo>
                  <a:lnTo>
                    <a:pt x="181" y="910"/>
                  </a:lnTo>
                  <a:lnTo>
                    <a:pt x="200" y="910"/>
                  </a:lnTo>
                  <a:lnTo>
                    <a:pt x="220" y="905"/>
                  </a:lnTo>
                  <a:lnTo>
                    <a:pt x="238" y="898"/>
                  </a:lnTo>
                  <a:lnTo>
                    <a:pt x="254" y="889"/>
                  </a:lnTo>
                  <a:lnTo>
                    <a:pt x="269" y="875"/>
                  </a:lnTo>
                  <a:lnTo>
                    <a:pt x="284" y="860"/>
                  </a:lnTo>
                  <a:lnTo>
                    <a:pt x="296" y="842"/>
                  </a:lnTo>
                  <a:lnTo>
                    <a:pt x="308" y="823"/>
                  </a:lnTo>
                  <a:lnTo>
                    <a:pt x="308" y="823"/>
                  </a:lnTo>
                  <a:lnTo>
                    <a:pt x="328" y="784"/>
                  </a:lnTo>
                  <a:lnTo>
                    <a:pt x="328" y="784"/>
                  </a:lnTo>
                  <a:lnTo>
                    <a:pt x="385" y="689"/>
                  </a:lnTo>
                  <a:lnTo>
                    <a:pt x="445" y="594"/>
                  </a:lnTo>
                  <a:lnTo>
                    <a:pt x="508" y="501"/>
                  </a:lnTo>
                  <a:lnTo>
                    <a:pt x="573" y="409"/>
                  </a:lnTo>
                  <a:lnTo>
                    <a:pt x="573" y="409"/>
                  </a:lnTo>
                  <a:lnTo>
                    <a:pt x="641" y="319"/>
                  </a:lnTo>
                  <a:lnTo>
                    <a:pt x="712" y="230"/>
                  </a:lnTo>
                  <a:lnTo>
                    <a:pt x="785" y="143"/>
                  </a:lnTo>
                  <a:lnTo>
                    <a:pt x="860" y="57"/>
                  </a:lnTo>
                  <a:lnTo>
                    <a:pt x="868" y="47"/>
                  </a:lnTo>
                  <a:lnTo>
                    <a:pt x="8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646" y="1272"/>
              <a:ext cx="387" cy="412"/>
            </a:xfrm>
            <a:custGeom>
              <a:avLst/>
              <a:gdLst/>
              <a:ahLst/>
              <a:cxnLst>
                <a:cxn ang="0">
                  <a:pos x="499" y="340"/>
                </a:cxn>
                <a:cxn ang="0">
                  <a:pos x="370" y="527"/>
                </a:cxn>
                <a:cxn ang="0">
                  <a:pos x="251" y="718"/>
                </a:cxn>
                <a:cxn ang="0">
                  <a:pos x="230" y="758"/>
                </a:cxn>
                <a:cxn ang="0">
                  <a:pos x="221" y="775"/>
                </a:cxn>
                <a:cxn ang="0">
                  <a:pos x="203" y="799"/>
                </a:cxn>
                <a:cxn ang="0">
                  <a:pos x="179" y="815"/>
                </a:cxn>
                <a:cxn ang="0">
                  <a:pos x="153" y="823"/>
                </a:cxn>
                <a:cxn ang="0">
                  <a:pos x="140" y="824"/>
                </a:cxn>
                <a:cxn ang="0">
                  <a:pos x="115" y="823"/>
                </a:cxn>
                <a:cxn ang="0">
                  <a:pos x="97" y="817"/>
                </a:cxn>
                <a:cxn ang="0">
                  <a:pos x="91" y="814"/>
                </a:cxn>
                <a:cxn ang="0">
                  <a:pos x="76" y="800"/>
                </a:cxn>
                <a:cxn ang="0">
                  <a:pos x="70" y="793"/>
                </a:cxn>
                <a:cxn ang="0">
                  <a:pos x="48" y="748"/>
                </a:cxn>
                <a:cxn ang="0">
                  <a:pos x="34" y="712"/>
                </a:cxn>
                <a:cxn ang="0">
                  <a:pos x="19" y="659"/>
                </a:cxn>
                <a:cxn ang="0">
                  <a:pos x="18" y="651"/>
                </a:cxn>
                <a:cxn ang="0">
                  <a:pos x="9" y="617"/>
                </a:cxn>
                <a:cxn ang="0">
                  <a:pos x="1" y="581"/>
                </a:cxn>
                <a:cxn ang="0">
                  <a:pos x="0" y="575"/>
                </a:cxn>
                <a:cxn ang="0">
                  <a:pos x="1" y="563"/>
                </a:cxn>
                <a:cxn ang="0">
                  <a:pos x="18" y="540"/>
                </a:cxn>
                <a:cxn ang="0">
                  <a:pos x="31" y="530"/>
                </a:cxn>
                <a:cxn ang="0">
                  <a:pos x="64" y="512"/>
                </a:cxn>
                <a:cxn ang="0">
                  <a:pos x="96" y="506"/>
                </a:cxn>
                <a:cxn ang="0">
                  <a:pos x="100" y="506"/>
                </a:cxn>
                <a:cxn ang="0">
                  <a:pos x="102" y="507"/>
                </a:cxn>
                <a:cxn ang="0">
                  <a:pos x="115" y="531"/>
                </a:cxn>
                <a:cxn ang="0">
                  <a:pos x="129" y="570"/>
                </a:cxn>
                <a:cxn ang="0">
                  <a:pos x="141" y="600"/>
                </a:cxn>
                <a:cxn ang="0">
                  <a:pos x="153" y="623"/>
                </a:cxn>
                <a:cxn ang="0">
                  <a:pos x="167" y="636"/>
                </a:cxn>
                <a:cxn ang="0">
                  <a:pos x="183" y="641"/>
                </a:cxn>
                <a:cxn ang="0">
                  <a:pos x="188" y="641"/>
                </a:cxn>
                <a:cxn ang="0">
                  <a:pos x="201" y="633"/>
                </a:cxn>
                <a:cxn ang="0">
                  <a:pos x="224" y="608"/>
                </a:cxn>
                <a:cxn ang="0">
                  <a:pos x="264" y="548"/>
                </a:cxn>
                <a:cxn ang="0">
                  <a:pos x="294" y="503"/>
                </a:cxn>
                <a:cxn ang="0">
                  <a:pos x="428" y="295"/>
                </a:cxn>
                <a:cxn ang="0">
                  <a:pos x="498" y="194"/>
                </a:cxn>
                <a:cxn ang="0">
                  <a:pos x="547" y="125"/>
                </a:cxn>
                <a:cxn ang="0">
                  <a:pos x="567" y="102"/>
                </a:cxn>
                <a:cxn ang="0">
                  <a:pos x="601" y="63"/>
                </a:cxn>
                <a:cxn ang="0">
                  <a:pos x="618" y="48"/>
                </a:cxn>
                <a:cxn ang="0">
                  <a:pos x="648" y="30"/>
                </a:cxn>
                <a:cxn ang="0">
                  <a:pos x="686" y="15"/>
                </a:cxn>
                <a:cxn ang="0">
                  <a:pos x="705" y="11"/>
                </a:cxn>
                <a:cxn ang="0">
                  <a:pos x="749" y="3"/>
                </a:cxn>
                <a:cxn ang="0">
                  <a:pos x="774" y="0"/>
                </a:cxn>
                <a:cxn ang="0">
                  <a:pos x="633" y="167"/>
                </a:cxn>
                <a:cxn ang="0">
                  <a:pos x="499" y="340"/>
                </a:cxn>
              </a:cxnLst>
              <a:rect l="0" t="0" r="r" b="b"/>
              <a:pathLst>
                <a:path w="774" h="824">
                  <a:moveTo>
                    <a:pt x="499" y="340"/>
                  </a:moveTo>
                  <a:lnTo>
                    <a:pt x="499" y="340"/>
                  </a:lnTo>
                  <a:lnTo>
                    <a:pt x="433" y="433"/>
                  </a:lnTo>
                  <a:lnTo>
                    <a:pt x="370" y="527"/>
                  </a:lnTo>
                  <a:lnTo>
                    <a:pt x="310" y="621"/>
                  </a:lnTo>
                  <a:lnTo>
                    <a:pt x="251" y="718"/>
                  </a:lnTo>
                  <a:lnTo>
                    <a:pt x="251" y="718"/>
                  </a:lnTo>
                  <a:lnTo>
                    <a:pt x="230" y="758"/>
                  </a:lnTo>
                  <a:lnTo>
                    <a:pt x="230" y="758"/>
                  </a:lnTo>
                  <a:lnTo>
                    <a:pt x="221" y="775"/>
                  </a:lnTo>
                  <a:lnTo>
                    <a:pt x="212" y="788"/>
                  </a:lnTo>
                  <a:lnTo>
                    <a:pt x="203" y="799"/>
                  </a:lnTo>
                  <a:lnTo>
                    <a:pt x="191" y="808"/>
                  </a:lnTo>
                  <a:lnTo>
                    <a:pt x="179" y="815"/>
                  </a:lnTo>
                  <a:lnTo>
                    <a:pt x="167" y="820"/>
                  </a:lnTo>
                  <a:lnTo>
                    <a:pt x="153" y="823"/>
                  </a:lnTo>
                  <a:lnTo>
                    <a:pt x="140" y="824"/>
                  </a:lnTo>
                  <a:lnTo>
                    <a:pt x="140" y="824"/>
                  </a:lnTo>
                  <a:lnTo>
                    <a:pt x="127" y="824"/>
                  </a:lnTo>
                  <a:lnTo>
                    <a:pt x="115" y="823"/>
                  </a:lnTo>
                  <a:lnTo>
                    <a:pt x="106" y="820"/>
                  </a:lnTo>
                  <a:lnTo>
                    <a:pt x="97" y="817"/>
                  </a:lnTo>
                  <a:lnTo>
                    <a:pt x="97" y="817"/>
                  </a:lnTo>
                  <a:lnTo>
                    <a:pt x="91" y="814"/>
                  </a:lnTo>
                  <a:lnTo>
                    <a:pt x="84" y="808"/>
                  </a:lnTo>
                  <a:lnTo>
                    <a:pt x="76" y="800"/>
                  </a:lnTo>
                  <a:lnTo>
                    <a:pt x="70" y="793"/>
                  </a:lnTo>
                  <a:lnTo>
                    <a:pt x="70" y="793"/>
                  </a:lnTo>
                  <a:lnTo>
                    <a:pt x="58" y="773"/>
                  </a:lnTo>
                  <a:lnTo>
                    <a:pt x="48" y="748"/>
                  </a:lnTo>
                  <a:lnTo>
                    <a:pt x="48" y="748"/>
                  </a:lnTo>
                  <a:lnTo>
                    <a:pt x="34" y="712"/>
                  </a:lnTo>
                  <a:lnTo>
                    <a:pt x="21" y="660"/>
                  </a:lnTo>
                  <a:lnTo>
                    <a:pt x="19" y="659"/>
                  </a:lnTo>
                  <a:lnTo>
                    <a:pt x="18" y="653"/>
                  </a:lnTo>
                  <a:lnTo>
                    <a:pt x="18" y="651"/>
                  </a:lnTo>
                  <a:lnTo>
                    <a:pt x="18" y="651"/>
                  </a:lnTo>
                  <a:lnTo>
                    <a:pt x="9" y="617"/>
                  </a:lnTo>
                  <a:lnTo>
                    <a:pt x="3" y="593"/>
                  </a:lnTo>
                  <a:lnTo>
                    <a:pt x="1" y="581"/>
                  </a:lnTo>
                  <a:lnTo>
                    <a:pt x="0" y="575"/>
                  </a:lnTo>
                  <a:lnTo>
                    <a:pt x="0" y="575"/>
                  </a:lnTo>
                  <a:lnTo>
                    <a:pt x="1" y="569"/>
                  </a:lnTo>
                  <a:lnTo>
                    <a:pt x="1" y="563"/>
                  </a:lnTo>
                  <a:lnTo>
                    <a:pt x="7" y="552"/>
                  </a:lnTo>
                  <a:lnTo>
                    <a:pt x="18" y="540"/>
                  </a:lnTo>
                  <a:lnTo>
                    <a:pt x="31" y="530"/>
                  </a:lnTo>
                  <a:lnTo>
                    <a:pt x="31" y="530"/>
                  </a:lnTo>
                  <a:lnTo>
                    <a:pt x="48" y="519"/>
                  </a:lnTo>
                  <a:lnTo>
                    <a:pt x="64" y="512"/>
                  </a:lnTo>
                  <a:lnTo>
                    <a:pt x="81" y="507"/>
                  </a:lnTo>
                  <a:lnTo>
                    <a:pt x="96" y="506"/>
                  </a:lnTo>
                  <a:lnTo>
                    <a:pt x="96" y="506"/>
                  </a:lnTo>
                  <a:lnTo>
                    <a:pt x="100" y="506"/>
                  </a:lnTo>
                  <a:lnTo>
                    <a:pt x="102" y="507"/>
                  </a:lnTo>
                  <a:lnTo>
                    <a:pt x="102" y="507"/>
                  </a:lnTo>
                  <a:lnTo>
                    <a:pt x="106" y="512"/>
                  </a:lnTo>
                  <a:lnTo>
                    <a:pt x="115" y="531"/>
                  </a:lnTo>
                  <a:lnTo>
                    <a:pt x="115" y="531"/>
                  </a:lnTo>
                  <a:lnTo>
                    <a:pt x="129" y="570"/>
                  </a:lnTo>
                  <a:lnTo>
                    <a:pt x="129" y="570"/>
                  </a:lnTo>
                  <a:lnTo>
                    <a:pt x="141" y="600"/>
                  </a:lnTo>
                  <a:lnTo>
                    <a:pt x="147" y="612"/>
                  </a:lnTo>
                  <a:lnTo>
                    <a:pt x="153" y="623"/>
                  </a:lnTo>
                  <a:lnTo>
                    <a:pt x="159" y="630"/>
                  </a:lnTo>
                  <a:lnTo>
                    <a:pt x="167" y="636"/>
                  </a:lnTo>
                  <a:lnTo>
                    <a:pt x="174" y="641"/>
                  </a:lnTo>
                  <a:lnTo>
                    <a:pt x="183" y="641"/>
                  </a:lnTo>
                  <a:lnTo>
                    <a:pt x="183" y="641"/>
                  </a:lnTo>
                  <a:lnTo>
                    <a:pt x="188" y="641"/>
                  </a:lnTo>
                  <a:lnTo>
                    <a:pt x="194" y="639"/>
                  </a:lnTo>
                  <a:lnTo>
                    <a:pt x="201" y="633"/>
                  </a:lnTo>
                  <a:lnTo>
                    <a:pt x="210" y="624"/>
                  </a:lnTo>
                  <a:lnTo>
                    <a:pt x="224" y="608"/>
                  </a:lnTo>
                  <a:lnTo>
                    <a:pt x="242" y="582"/>
                  </a:lnTo>
                  <a:lnTo>
                    <a:pt x="264" y="548"/>
                  </a:lnTo>
                  <a:lnTo>
                    <a:pt x="294" y="503"/>
                  </a:lnTo>
                  <a:lnTo>
                    <a:pt x="294" y="503"/>
                  </a:lnTo>
                  <a:lnTo>
                    <a:pt x="367" y="388"/>
                  </a:lnTo>
                  <a:lnTo>
                    <a:pt x="428" y="295"/>
                  </a:lnTo>
                  <a:lnTo>
                    <a:pt x="428" y="295"/>
                  </a:lnTo>
                  <a:lnTo>
                    <a:pt x="498" y="194"/>
                  </a:lnTo>
                  <a:lnTo>
                    <a:pt x="525" y="155"/>
                  </a:lnTo>
                  <a:lnTo>
                    <a:pt x="547" y="125"/>
                  </a:lnTo>
                  <a:lnTo>
                    <a:pt x="547" y="125"/>
                  </a:lnTo>
                  <a:lnTo>
                    <a:pt x="567" y="102"/>
                  </a:lnTo>
                  <a:lnTo>
                    <a:pt x="585" y="81"/>
                  </a:lnTo>
                  <a:lnTo>
                    <a:pt x="601" y="63"/>
                  </a:lnTo>
                  <a:lnTo>
                    <a:pt x="618" y="48"/>
                  </a:lnTo>
                  <a:lnTo>
                    <a:pt x="618" y="48"/>
                  </a:lnTo>
                  <a:lnTo>
                    <a:pt x="631" y="39"/>
                  </a:lnTo>
                  <a:lnTo>
                    <a:pt x="648" y="30"/>
                  </a:lnTo>
                  <a:lnTo>
                    <a:pt x="666" y="23"/>
                  </a:lnTo>
                  <a:lnTo>
                    <a:pt x="686" y="15"/>
                  </a:lnTo>
                  <a:lnTo>
                    <a:pt x="686" y="15"/>
                  </a:lnTo>
                  <a:lnTo>
                    <a:pt x="705" y="11"/>
                  </a:lnTo>
                  <a:lnTo>
                    <a:pt x="726" y="6"/>
                  </a:lnTo>
                  <a:lnTo>
                    <a:pt x="749" y="3"/>
                  </a:lnTo>
                  <a:lnTo>
                    <a:pt x="774" y="0"/>
                  </a:lnTo>
                  <a:lnTo>
                    <a:pt x="774" y="0"/>
                  </a:lnTo>
                  <a:lnTo>
                    <a:pt x="702" y="83"/>
                  </a:lnTo>
                  <a:lnTo>
                    <a:pt x="633" y="167"/>
                  </a:lnTo>
                  <a:lnTo>
                    <a:pt x="565" y="253"/>
                  </a:lnTo>
                  <a:lnTo>
                    <a:pt x="499" y="340"/>
                  </a:lnTo>
                  <a:lnTo>
                    <a:pt x="499" y="340"/>
                  </a:lnTo>
                  <a:close/>
                </a:path>
              </a:pathLst>
            </a:custGeom>
            <a:solidFill>
              <a:srgbClr val="FFFF00"/>
            </a:solidFill>
            <a:ln w="9525">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800000"/>
                </a:solidFill>
              </a:endParaRPr>
            </a:p>
          </p:txBody>
        </p:sp>
      </p:grpSp>
    </p:spTree>
  </p:cSld>
  <p:clrMapOvr>
    <a:masterClrMapping/>
  </p:clrMapOvr>
  <p:transition advTm="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Problem Statement?</a:t>
            </a:r>
            <a:endParaRPr lang="en-US" dirty="0"/>
          </a:p>
        </p:txBody>
      </p:sp>
      <p:sp>
        <p:nvSpPr>
          <p:cNvPr id="3" name="Content Placeholder 2"/>
          <p:cNvSpPr>
            <a:spLocks noGrp="1"/>
          </p:cNvSpPr>
          <p:nvPr>
            <p:ph idx="1"/>
          </p:nvPr>
        </p:nvSpPr>
        <p:spPr/>
        <p:txBody>
          <a:bodyPr/>
          <a:lstStyle/>
          <a:p>
            <a:r>
              <a:rPr lang="en-US" b="1" dirty="0" smtClean="0"/>
              <a:t>Clear statement of the transportation problems which can be solved by the project.</a:t>
            </a:r>
          </a:p>
          <a:p>
            <a:endParaRPr lang="en-US" sz="1200" b="1" dirty="0" smtClean="0"/>
          </a:p>
          <a:p>
            <a:endParaRPr lang="en-US" sz="1200" b="1" dirty="0" smtClean="0"/>
          </a:p>
          <a:p>
            <a:r>
              <a:rPr lang="en-US" b="1" dirty="0" smtClean="0"/>
              <a:t>It does not define the preferred scope of improvement.</a:t>
            </a:r>
          </a:p>
          <a:p>
            <a:endParaRPr lang="en-US" sz="1200" b="1" dirty="0" smtClean="0"/>
          </a:p>
          <a:p>
            <a:endParaRPr lang="en-US" sz="1200" b="1" dirty="0" smtClean="0"/>
          </a:p>
          <a:p>
            <a:r>
              <a:rPr lang="en-US" b="1" dirty="0" smtClean="0"/>
              <a:t>It is the foundation for achieving the Purpose &amp; Need Milestone in NEPA process.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a:xfrm>
            <a:off x="381000" y="2590800"/>
            <a:ext cx="8229600" cy="1752599"/>
          </a:xfrm>
        </p:spPr>
        <p:txBody>
          <a:bodyPr>
            <a:normAutofit/>
          </a:bodyPr>
          <a:lstStyle/>
          <a:p>
            <a:pPr algn="ctr">
              <a:buNone/>
            </a:pPr>
            <a:r>
              <a:rPr lang="en-US" sz="4800" b="1" dirty="0" smtClean="0">
                <a:solidFill>
                  <a:srgbClr val="00A4FF"/>
                </a:solidFill>
              </a:rPr>
              <a:t>Existing Conditions</a:t>
            </a:r>
            <a:endParaRPr lang="en-US" sz="4800" b="1" dirty="0">
              <a:solidFill>
                <a:srgbClr val="00A4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PROPOSAL\CHICAGO\North Lake Shore Drive\Photos\2010_09_17 Paserelle\IMG_0612.JPG"/>
          <p:cNvPicPr>
            <a:picLocks noChangeAspect="1" noChangeArrowheads="1"/>
          </p:cNvPicPr>
          <p:nvPr/>
        </p:nvPicPr>
        <p:blipFill>
          <a:blip r:embed="rId3" cstate="email">
            <a:duotone>
              <a:schemeClr val="bg2">
                <a:shade val="45000"/>
                <a:satMod val="135000"/>
              </a:schemeClr>
              <a:prstClr val="white"/>
            </a:duotone>
            <a:lum bright="10000"/>
          </a:blip>
          <a:srcRect/>
          <a:stretch>
            <a:fillRect/>
          </a:stretch>
        </p:blipFill>
        <p:spPr bwMode="auto">
          <a:xfrm>
            <a:off x="914400" y="1143000"/>
            <a:ext cx="7315200" cy="5001489"/>
          </a:xfrm>
          <a:prstGeom prst="rect">
            <a:avLst/>
          </a:prstGeom>
          <a:ln>
            <a:noFill/>
          </a:ln>
          <a:effectLst>
            <a:softEdge rad="112500"/>
          </a:effectLst>
        </p:spPr>
      </p:pic>
      <p:sp>
        <p:nvSpPr>
          <p:cNvPr id="2" name="Title 1"/>
          <p:cNvSpPr>
            <a:spLocks noGrp="1"/>
          </p:cNvSpPr>
          <p:nvPr>
            <p:ph type="title"/>
          </p:nvPr>
        </p:nvSpPr>
        <p:spPr/>
        <p:txBody>
          <a:bodyPr>
            <a:normAutofit fontScale="90000"/>
          </a:bodyPr>
          <a:lstStyle/>
          <a:p>
            <a:r>
              <a:rPr lang="en-US" dirty="0" smtClean="0"/>
              <a:t>Project Description</a:t>
            </a:r>
            <a:endParaRPr lang="en-US" dirty="0"/>
          </a:p>
        </p:txBody>
      </p:sp>
      <p:sp>
        <p:nvSpPr>
          <p:cNvPr id="9" name="Content Placeholder 2"/>
          <p:cNvSpPr>
            <a:spLocks noGrp="1"/>
          </p:cNvSpPr>
          <p:nvPr>
            <p:ph idx="1"/>
          </p:nvPr>
        </p:nvSpPr>
        <p:spPr>
          <a:xfrm>
            <a:off x="457200" y="1066800"/>
            <a:ext cx="8229600" cy="4800600"/>
          </a:xfrm>
        </p:spPr>
        <p:txBody>
          <a:bodyPr>
            <a:normAutofit fontScale="85000" lnSpcReduction="20000"/>
          </a:bodyPr>
          <a:lstStyle/>
          <a:p>
            <a:pPr algn="ctr">
              <a:spcBef>
                <a:spcPts val="1200"/>
              </a:spcBef>
              <a:buNone/>
            </a:pPr>
            <a:r>
              <a:rPr lang="en-US" sz="4000" b="1" dirty="0" smtClean="0">
                <a:solidFill>
                  <a:srgbClr val="000000"/>
                </a:solidFill>
                <a:ea typeface="ＭＳ Ｐゴシック" pitchFamily="34" charset="-128"/>
              </a:rPr>
              <a:t>Grand Avenue to Hollywood Avenue</a:t>
            </a:r>
          </a:p>
          <a:p>
            <a:pPr algn="ctr">
              <a:spcBef>
                <a:spcPts val="1200"/>
              </a:spcBef>
              <a:buNone/>
            </a:pPr>
            <a:endParaRPr lang="en-US" sz="1800" b="1" dirty="0" smtClean="0">
              <a:solidFill>
                <a:srgbClr val="000000"/>
              </a:solidFill>
              <a:ea typeface="ＭＳ Ｐゴシック" pitchFamily="34" charset="-128"/>
            </a:endParaRPr>
          </a:p>
          <a:p>
            <a:pPr>
              <a:lnSpc>
                <a:spcPct val="150000"/>
              </a:lnSpc>
              <a:spcBef>
                <a:spcPts val="1200"/>
              </a:spcBef>
            </a:pPr>
            <a:r>
              <a:rPr lang="en-US" sz="3600" b="1" dirty="0" smtClean="0">
                <a:ea typeface="ＭＳ Ｐゴシック" pitchFamily="34" charset="-128"/>
              </a:rPr>
              <a:t>11 neighborhoods in 6 wards</a:t>
            </a:r>
          </a:p>
          <a:p>
            <a:pPr>
              <a:lnSpc>
                <a:spcPct val="150000"/>
              </a:lnSpc>
              <a:spcBef>
                <a:spcPts val="1200"/>
              </a:spcBef>
            </a:pPr>
            <a:r>
              <a:rPr lang="en-US" sz="3600" b="1" dirty="0" smtClean="0">
                <a:ea typeface="ＭＳ Ｐゴシック" pitchFamily="34" charset="-128"/>
              </a:rPr>
              <a:t>7 miles of roadway</a:t>
            </a:r>
          </a:p>
          <a:p>
            <a:pPr>
              <a:lnSpc>
                <a:spcPct val="150000"/>
              </a:lnSpc>
              <a:spcBef>
                <a:spcPts val="1200"/>
              </a:spcBef>
            </a:pPr>
            <a:r>
              <a:rPr lang="en-US" sz="3600" b="1" dirty="0" smtClean="0">
                <a:ea typeface="ＭＳ Ｐゴシック" pitchFamily="34" charset="-128"/>
              </a:rPr>
              <a:t>22 bridges and tunnels</a:t>
            </a:r>
            <a:endParaRPr lang="en-US" sz="3600" dirty="0" smtClean="0"/>
          </a:p>
          <a:p>
            <a:pPr>
              <a:lnSpc>
                <a:spcPct val="150000"/>
              </a:lnSpc>
              <a:spcBef>
                <a:spcPts val="1200"/>
              </a:spcBef>
            </a:pPr>
            <a:r>
              <a:rPr lang="en-US" sz="3600" b="1" dirty="0" smtClean="0">
                <a:ea typeface="ＭＳ Ｐゴシック" pitchFamily="34" charset="-128"/>
              </a:rPr>
              <a:t>12 junctions</a:t>
            </a:r>
          </a:p>
          <a:p>
            <a:pPr>
              <a:lnSpc>
                <a:spcPct val="150000"/>
              </a:lnSpc>
              <a:spcBef>
                <a:spcPts val="1200"/>
              </a:spcBef>
            </a:pPr>
            <a:r>
              <a:rPr lang="en-US" sz="3600" b="1" dirty="0" smtClean="0">
                <a:ea typeface="ＭＳ Ｐゴシック" pitchFamily="34" charset="-128"/>
              </a:rPr>
              <a:t>Northern Terminus Traffic Study</a:t>
            </a:r>
          </a:p>
        </p:txBody>
      </p:sp>
    </p:spTree>
  </p:cSld>
  <p:clrMapOvr>
    <a:masterClrMapping/>
  </p:clrMapOvr>
  <p:transition advTm="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Existing Conditions - Traffic</a:t>
            </a:r>
            <a:endParaRPr lang="en-US" dirty="0"/>
          </a:p>
        </p:txBody>
      </p:sp>
      <p:pic>
        <p:nvPicPr>
          <p:cNvPr id="5" name="Picture 6" descr="M:\PROPOSAL\CHICAGO\North Lake Shore Drive\Photos\2010_09_17 Paserelle\IMG_0588.JPG"/>
          <p:cNvPicPr>
            <a:picLocks noChangeAspect="1" noChangeArrowheads="1"/>
          </p:cNvPicPr>
          <p:nvPr/>
        </p:nvPicPr>
        <p:blipFill>
          <a:blip r:embed="rId3" cstate="email"/>
          <a:srcRect/>
          <a:stretch>
            <a:fillRect/>
          </a:stretch>
        </p:blipFill>
        <p:spPr bwMode="auto">
          <a:xfrm>
            <a:off x="457200" y="1295400"/>
            <a:ext cx="3319536" cy="2377440"/>
          </a:xfrm>
          <a:prstGeom prst="rect">
            <a:avLst/>
          </a:prstGeom>
          <a:ln>
            <a:noFill/>
          </a:ln>
          <a:effectLst>
            <a:softEdge rad="112500"/>
          </a:effectLst>
        </p:spPr>
      </p:pic>
      <p:pic>
        <p:nvPicPr>
          <p:cNvPr id="6" name="Picture 7"/>
          <p:cNvPicPr>
            <a:picLocks noChangeAspect="1" noChangeArrowheads="1"/>
          </p:cNvPicPr>
          <p:nvPr/>
        </p:nvPicPr>
        <p:blipFill>
          <a:blip r:embed="rId4" cstate="email"/>
          <a:srcRect/>
          <a:stretch>
            <a:fillRect/>
          </a:stretch>
        </p:blipFill>
        <p:spPr bwMode="auto">
          <a:xfrm>
            <a:off x="5257800" y="3581400"/>
            <a:ext cx="3566160" cy="2377440"/>
          </a:xfrm>
          <a:prstGeom prst="rect">
            <a:avLst/>
          </a:prstGeom>
          <a:ln>
            <a:noFill/>
          </a:ln>
          <a:effectLst>
            <a:softEdge rad="112500"/>
          </a:effectLst>
        </p:spPr>
      </p:pic>
      <p:sp>
        <p:nvSpPr>
          <p:cNvPr id="9" name="Content Placeholder 4"/>
          <p:cNvSpPr>
            <a:spLocks noGrp="1"/>
          </p:cNvSpPr>
          <p:nvPr>
            <p:ph idx="1"/>
          </p:nvPr>
        </p:nvSpPr>
        <p:spPr>
          <a:xfrm>
            <a:off x="457200" y="1066800"/>
            <a:ext cx="8229600" cy="4953000"/>
          </a:xfrm>
        </p:spPr>
        <p:txBody>
          <a:bodyPr>
            <a:normAutofit fontScale="92500" lnSpcReduction="20000"/>
          </a:bodyPr>
          <a:lstStyle/>
          <a:p>
            <a:pPr>
              <a:buFont typeface="Arial" charset="0"/>
              <a:buNone/>
            </a:pPr>
            <a:endParaRPr lang="en-US" sz="1200" dirty="0" smtClean="0">
              <a:ea typeface="ＭＳ Ｐゴシック" pitchFamily="34" charset="-128"/>
            </a:endParaRPr>
          </a:p>
          <a:p>
            <a:pPr algn="r">
              <a:buFont typeface="Arial" charset="0"/>
              <a:buNone/>
            </a:pPr>
            <a:r>
              <a:rPr lang="en-US" sz="1200" b="1" dirty="0" smtClean="0">
                <a:ea typeface="ＭＳ Ｐゴシック" pitchFamily="34" charset="-128"/>
              </a:rPr>
              <a:t>				</a:t>
            </a:r>
            <a:r>
              <a:rPr lang="en-US" b="1" dirty="0" smtClean="0">
                <a:ea typeface="ＭＳ Ｐゴシック" pitchFamily="34" charset="-128"/>
              </a:rPr>
              <a:t>NLSD is a critical traffic artery</a:t>
            </a:r>
          </a:p>
          <a:p>
            <a:pPr lvl="2" algn="r">
              <a:buFont typeface="Arial" charset="0"/>
              <a:buNone/>
            </a:pPr>
            <a:r>
              <a:rPr lang="en-US" dirty="0" smtClean="0">
                <a:ea typeface="ＭＳ Ｐゴシック" pitchFamily="34" charset="-128"/>
              </a:rPr>
              <a:t>Travel Demand = 70,000 to 155,000 </a:t>
            </a:r>
            <a:r>
              <a:rPr lang="en-US" dirty="0" err="1" smtClean="0">
                <a:ea typeface="ＭＳ Ｐゴシック" pitchFamily="34" charset="-128"/>
              </a:rPr>
              <a:t>vpd</a:t>
            </a:r>
            <a:r>
              <a:rPr lang="en-US" dirty="0" smtClean="0">
                <a:ea typeface="ＭＳ Ｐゴシック" pitchFamily="34" charset="-128"/>
              </a:rPr>
              <a:t>.</a:t>
            </a:r>
          </a:p>
          <a:p>
            <a:pPr lvl="2" algn="r">
              <a:buFont typeface="Courier New" pitchFamily="49" charset="0"/>
              <a:buChar char="o"/>
            </a:pPr>
            <a:endParaRPr lang="en-US" dirty="0" smtClean="0">
              <a:ea typeface="ＭＳ Ｐゴシック" pitchFamily="34" charset="-128"/>
            </a:endParaRPr>
          </a:p>
          <a:p>
            <a:pPr lvl="1">
              <a:buFont typeface="Arial" charset="0"/>
              <a:buNone/>
            </a:pPr>
            <a:endParaRPr lang="en-US" dirty="0" smtClean="0">
              <a:ea typeface="ＭＳ Ｐゴシック" pitchFamily="34" charset="-128"/>
            </a:endParaRPr>
          </a:p>
          <a:p>
            <a:pPr>
              <a:spcBef>
                <a:spcPct val="0"/>
              </a:spcBef>
              <a:buFont typeface="Arial" charset="0"/>
              <a:buNone/>
            </a:pPr>
            <a:endParaRPr lang="en-US" b="1" dirty="0" smtClean="0">
              <a:ea typeface="ＭＳ Ｐゴシック" pitchFamily="34" charset="-128"/>
            </a:endParaRPr>
          </a:p>
          <a:p>
            <a:pPr>
              <a:spcBef>
                <a:spcPct val="0"/>
              </a:spcBef>
              <a:buFont typeface="Arial" charset="0"/>
              <a:buNone/>
            </a:pPr>
            <a:endParaRPr lang="en-US" b="1" dirty="0" smtClean="0">
              <a:ea typeface="ＭＳ Ｐゴシック" pitchFamily="34" charset="-128"/>
            </a:endParaRPr>
          </a:p>
          <a:p>
            <a:pPr>
              <a:spcBef>
                <a:spcPct val="0"/>
              </a:spcBef>
              <a:buFont typeface="Arial" charset="0"/>
              <a:buNone/>
            </a:pPr>
            <a:endParaRPr lang="en-US" b="1" dirty="0" smtClean="0">
              <a:ea typeface="ＭＳ Ｐゴシック" pitchFamily="34" charset="-128"/>
            </a:endParaRPr>
          </a:p>
          <a:p>
            <a:pPr>
              <a:spcBef>
                <a:spcPct val="0"/>
              </a:spcBef>
              <a:buFont typeface="Arial" charset="0"/>
              <a:buNone/>
            </a:pPr>
            <a:r>
              <a:rPr lang="en-US" b="1" dirty="0" smtClean="0">
                <a:ea typeface="ＭＳ Ｐゴシック" pitchFamily="34" charset="-128"/>
              </a:rPr>
              <a:t>Significant traffic bottlenecks</a:t>
            </a:r>
          </a:p>
          <a:p>
            <a:pPr lvl="2">
              <a:spcBef>
                <a:spcPct val="0"/>
              </a:spcBef>
              <a:buFont typeface="Courier New" pitchFamily="49" charset="0"/>
              <a:buChar char="o"/>
            </a:pPr>
            <a:r>
              <a:rPr lang="en-US" dirty="0" smtClean="0">
                <a:ea typeface="ＭＳ Ｐゴシック" pitchFamily="34" charset="-128"/>
              </a:rPr>
              <a:t>Chicago Avenue</a:t>
            </a:r>
          </a:p>
          <a:p>
            <a:pPr lvl="2">
              <a:spcBef>
                <a:spcPct val="0"/>
              </a:spcBef>
              <a:buFont typeface="Courier New" pitchFamily="49" charset="0"/>
              <a:buChar char="o"/>
            </a:pPr>
            <a:r>
              <a:rPr lang="en-US" dirty="0" smtClean="0">
                <a:ea typeface="ＭＳ Ｐゴシック" pitchFamily="34" charset="-128"/>
              </a:rPr>
              <a:t>LaSalle Drive</a:t>
            </a:r>
          </a:p>
          <a:p>
            <a:pPr lvl="2">
              <a:spcBef>
                <a:spcPct val="0"/>
              </a:spcBef>
              <a:buFont typeface="Courier New" pitchFamily="49" charset="0"/>
              <a:buChar char="o"/>
            </a:pPr>
            <a:r>
              <a:rPr lang="en-US" dirty="0" smtClean="0">
                <a:ea typeface="ＭＳ Ｐゴシック" pitchFamily="34" charset="-128"/>
              </a:rPr>
              <a:t>Fullerton Parkway</a:t>
            </a:r>
          </a:p>
          <a:p>
            <a:pPr lvl="2">
              <a:spcBef>
                <a:spcPct val="0"/>
              </a:spcBef>
              <a:buFont typeface="Courier New" pitchFamily="49" charset="0"/>
              <a:buChar char="o"/>
            </a:pPr>
            <a:r>
              <a:rPr lang="en-US" dirty="0" smtClean="0">
                <a:ea typeface="ＭＳ Ｐゴシック" pitchFamily="34" charset="-128"/>
              </a:rPr>
              <a:t>Belmont Avenue</a:t>
            </a:r>
          </a:p>
          <a:p>
            <a:pPr lvl="2">
              <a:spcBef>
                <a:spcPct val="0"/>
              </a:spcBef>
              <a:buFont typeface="Courier New" pitchFamily="49" charset="0"/>
              <a:buChar char="o"/>
            </a:pPr>
            <a:r>
              <a:rPr lang="en-US" dirty="0" smtClean="0">
                <a:ea typeface="ＭＳ Ｐゴシック" pitchFamily="34" charset="-128"/>
              </a:rPr>
              <a:t>Irving Park Road</a:t>
            </a:r>
          </a:p>
        </p:txBody>
      </p:sp>
    </p:spTree>
  </p:cSld>
  <p:clrMapOvr>
    <a:masterClrMapping/>
  </p:clrMapOvr>
  <p:transition advTm="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4"/>
          <p:cNvSpPr>
            <a:spLocks noGrp="1"/>
          </p:cNvSpPr>
          <p:nvPr>
            <p:ph idx="1"/>
          </p:nvPr>
        </p:nvSpPr>
        <p:spPr>
          <a:xfrm>
            <a:off x="228600" y="1143000"/>
            <a:ext cx="8686800" cy="4678363"/>
          </a:xfrm>
        </p:spPr>
        <p:txBody>
          <a:bodyPr>
            <a:noAutofit/>
          </a:bodyPr>
          <a:lstStyle/>
          <a:p>
            <a:pPr>
              <a:spcBef>
                <a:spcPct val="0"/>
              </a:spcBef>
            </a:pPr>
            <a:r>
              <a:rPr lang="en-US" b="1" dirty="0" smtClean="0">
                <a:ea typeface="ＭＳ Ｐゴシック" pitchFamily="34" charset="-128"/>
              </a:rPr>
              <a:t>5-Year crash history:</a:t>
            </a:r>
          </a:p>
          <a:p>
            <a:pPr lvl="1">
              <a:spcBef>
                <a:spcPts val="600"/>
              </a:spcBef>
              <a:buFont typeface="Courier New" pitchFamily="49" charset="0"/>
              <a:buChar char="o"/>
            </a:pPr>
            <a:r>
              <a:rPr lang="en-US" sz="2400" dirty="0" smtClean="0">
                <a:ea typeface="ＭＳ Ｐゴシック" pitchFamily="34" charset="-128"/>
              </a:rPr>
              <a:t>5,800 crashes </a:t>
            </a:r>
          </a:p>
          <a:p>
            <a:pPr lvl="1">
              <a:spcBef>
                <a:spcPts val="600"/>
              </a:spcBef>
              <a:buFont typeface="Courier New" pitchFamily="49" charset="0"/>
              <a:buChar char="o"/>
            </a:pPr>
            <a:r>
              <a:rPr lang="en-US" sz="2400" dirty="0" smtClean="0">
                <a:solidFill>
                  <a:srgbClr val="FF0000"/>
                </a:solidFill>
                <a:ea typeface="ＭＳ Ｐゴシック" pitchFamily="34" charset="-128"/>
              </a:rPr>
              <a:t>17 fatal and 1,005 injury crashes</a:t>
            </a:r>
            <a:endParaRPr lang="en-US" sz="2400" dirty="0" smtClean="0">
              <a:ea typeface="ＭＳ Ｐゴシック" pitchFamily="34" charset="-128"/>
            </a:endParaRPr>
          </a:p>
          <a:p>
            <a:pPr lvl="1">
              <a:spcBef>
                <a:spcPts val="600"/>
              </a:spcBef>
              <a:buFont typeface="Courier New" pitchFamily="49" charset="0"/>
              <a:buChar char="o"/>
            </a:pPr>
            <a:r>
              <a:rPr lang="en-US" sz="2400" b="1" dirty="0" smtClean="0">
                <a:ea typeface="ＭＳ Ｐゴシック" pitchFamily="34" charset="-128"/>
              </a:rPr>
              <a:t>Average of 1,100 crashes/year</a:t>
            </a:r>
            <a:r>
              <a:rPr lang="en-US" sz="2400" dirty="0" smtClean="0">
                <a:ea typeface="ＭＳ Ｐゴシック" pitchFamily="34" charset="-128"/>
              </a:rPr>
              <a:t>.</a:t>
            </a:r>
          </a:p>
          <a:p>
            <a:pPr lvl="1">
              <a:spcBef>
                <a:spcPts val="600"/>
              </a:spcBef>
              <a:buFont typeface="Courier New" pitchFamily="49" charset="0"/>
              <a:buChar char="o"/>
            </a:pPr>
            <a:endParaRPr lang="en-US" sz="2400" dirty="0" smtClean="0">
              <a:ea typeface="ＭＳ Ｐゴシック" pitchFamily="34" charset="-128"/>
            </a:endParaRPr>
          </a:p>
          <a:p>
            <a:pPr lvl="1">
              <a:spcBef>
                <a:spcPts val="600"/>
              </a:spcBef>
              <a:buNone/>
            </a:pPr>
            <a:endParaRPr lang="en-US" sz="2400" dirty="0" smtClean="0">
              <a:ea typeface="ＭＳ Ｐゴシック" pitchFamily="34" charset="-128"/>
            </a:endParaRPr>
          </a:p>
          <a:p>
            <a:pPr lvl="0">
              <a:spcBef>
                <a:spcPts val="0"/>
              </a:spcBef>
              <a:defRPr/>
            </a:pPr>
            <a:r>
              <a:rPr lang="en-US" b="1" dirty="0" smtClean="0"/>
              <a:t>Predominant Crash Types:</a:t>
            </a:r>
          </a:p>
          <a:p>
            <a:pPr lvl="1">
              <a:spcBef>
                <a:spcPts val="0"/>
              </a:spcBef>
              <a:buFont typeface="Courier New" pitchFamily="49" charset="0"/>
              <a:buChar char="o"/>
              <a:defRPr/>
            </a:pPr>
            <a:r>
              <a:rPr lang="en-US" sz="2400" dirty="0" smtClean="0"/>
              <a:t>Rear End – 37%</a:t>
            </a:r>
          </a:p>
          <a:p>
            <a:pPr lvl="1">
              <a:spcBef>
                <a:spcPts val="0"/>
              </a:spcBef>
              <a:buFont typeface="Courier New" pitchFamily="49" charset="0"/>
              <a:buChar char="o"/>
              <a:defRPr/>
            </a:pPr>
            <a:r>
              <a:rPr lang="en-US" sz="2400" dirty="0" smtClean="0"/>
              <a:t>Sideswipe – 21%</a:t>
            </a:r>
          </a:p>
          <a:p>
            <a:pPr lvl="1">
              <a:spcBef>
                <a:spcPts val="0"/>
              </a:spcBef>
              <a:buFont typeface="Courier New" pitchFamily="49" charset="0"/>
              <a:buChar char="o"/>
              <a:defRPr/>
            </a:pPr>
            <a:r>
              <a:rPr lang="en-US" sz="2400" dirty="0" smtClean="0"/>
              <a:t>Fixed Object – 20%</a:t>
            </a:r>
          </a:p>
          <a:p>
            <a:pPr lvl="1">
              <a:spcBef>
                <a:spcPts val="600"/>
              </a:spcBef>
              <a:buNone/>
            </a:pPr>
            <a:endParaRPr lang="en-US" sz="2400" dirty="0" smtClean="0">
              <a:ea typeface="ＭＳ Ｐゴシック" pitchFamily="34" charset="-128"/>
            </a:endParaRPr>
          </a:p>
          <a:p>
            <a:pPr>
              <a:spcBef>
                <a:spcPct val="0"/>
              </a:spcBef>
              <a:buFont typeface="Arial" charset="0"/>
              <a:buNone/>
            </a:pPr>
            <a:endParaRPr lang="en-US" sz="1200" dirty="0" smtClean="0">
              <a:ea typeface="ＭＳ Ｐゴシック" pitchFamily="34" charset="-128"/>
            </a:endParaRPr>
          </a:p>
          <a:p>
            <a:pPr>
              <a:spcBef>
                <a:spcPct val="0"/>
              </a:spcBef>
              <a:buFont typeface="Arial" charset="0"/>
              <a:buNone/>
            </a:pPr>
            <a:endParaRPr lang="en-US" sz="1200" dirty="0" smtClean="0">
              <a:ea typeface="ＭＳ Ｐゴシック" pitchFamily="34" charset="-128"/>
            </a:endParaRPr>
          </a:p>
          <a:p>
            <a:pPr>
              <a:buFont typeface="Arial" charset="0"/>
              <a:buNone/>
            </a:pPr>
            <a:endParaRPr lang="en-US" dirty="0" smtClean="0">
              <a:ea typeface="ＭＳ Ｐゴシック" pitchFamily="34" charset="-128"/>
            </a:endParaRPr>
          </a:p>
        </p:txBody>
      </p:sp>
      <p:pic>
        <p:nvPicPr>
          <p:cNvPr id="65544" name="Picture 8" descr="http://t1.gstatic.com/images?q=tbn:ANd9GcT41hV5kkAfcOlk1pQ_s7dgzdwDGm9I2V9qICApVDsaEQk5xB72"/>
          <p:cNvPicPr>
            <a:picLocks noChangeAspect="1" noChangeArrowheads="1"/>
          </p:cNvPicPr>
          <p:nvPr/>
        </p:nvPicPr>
        <p:blipFill>
          <a:blip r:embed="rId3" cstate="email"/>
          <a:srcRect/>
          <a:stretch>
            <a:fillRect/>
          </a:stretch>
        </p:blipFill>
        <p:spPr bwMode="auto">
          <a:xfrm>
            <a:off x="5105400" y="1143000"/>
            <a:ext cx="3664261" cy="2438400"/>
          </a:xfrm>
          <a:prstGeom prst="rect">
            <a:avLst/>
          </a:prstGeom>
          <a:ln>
            <a:noFill/>
          </a:ln>
          <a:effectLst>
            <a:softEdge rad="112500"/>
          </a:effectLst>
        </p:spPr>
      </p:pic>
      <p:sp>
        <p:nvSpPr>
          <p:cNvPr id="6" name="Title 5"/>
          <p:cNvSpPr>
            <a:spLocks noGrp="1"/>
          </p:cNvSpPr>
          <p:nvPr>
            <p:ph type="title"/>
          </p:nvPr>
        </p:nvSpPr>
        <p:spPr/>
        <p:txBody>
          <a:bodyPr>
            <a:normAutofit fontScale="90000"/>
          </a:bodyPr>
          <a:lstStyle/>
          <a:p>
            <a:r>
              <a:rPr lang="en-US" dirty="0" smtClean="0"/>
              <a:t>Existing Conditions - Safety</a:t>
            </a:r>
            <a:endParaRPr lang="en-US" dirty="0"/>
          </a:p>
        </p:txBody>
      </p:sp>
      <p:pic>
        <p:nvPicPr>
          <p:cNvPr id="8" name="Picture 12" descr="http://t1.gstatic.com/images?q=tbn:ANd9GcR-0TDE2kS09QBrIG328GKy1XG-00z9vrvS_Yv91XWEdOs6JjbXwQ"/>
          <p:cNvPicPr>
            <a:picLocks noChangeAspect="1" noChangeArrowheads="1"/>
          </p:cNvPicPr>
          <p:nvPr/>
        </p:nvPicPr>
        <p:blipFill>
          <a:blip r:embed="rId4" cstate="email"/>
          <a:srcRect/>
          <a:stretch>
            <a:fillRect/>
          </a:stretch>
        </p:blipFill>
        <p:spPr bwMode="auto">
          <a:xfrm>
            <a:off x="5105400" y="3810000"/>
            <a:ext cx="3661682" cy="2057400"/>
          </a:xfrm>
          <a:prstGeom prst="rect">
            <a:avLst/>
          </a:prstGeom>
          <a:ln>
            <a:noFill/>
          </a:ln>
          <a:effectLst>
            <a:softEdge rad="112500"/>
          </a:effectLst>
        </p:spPr>
      </p:pic>
    </p:spTree>
  </p:cSld>
  <p:clrMapOvr>
    <a:masterClrMapping/>
  </p:clrMapOvr>
  <p:transition advTm="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BW_aerialbackground.jpg"/>
          <p:cNvPicPr>
            <a:picLocks noChangeAspect="1"/>
          </p:cNvPicPr>
          <p:nvPr/>
        </p:nvPicPr>
        <p:blipFill>
          <a:blip r:embed="rId3" cstate="email"/>
          <a:stretch>
            <a:fillRect/>
          </a:stretch>
        </p:blipFill>
        <p:spPr>
          <a:xfrm>
            <a:off x="1" y="990600"/>
            <a:ext cx="9143998" cy="2612571"/>
          </a:xfrm>
          <a:prstGeom prst="rect">
            <a:avLst/>
          </a:prstGeom>
        </p:spPr>
      </p:pic>
      <p:pic>
        <p:nvPicPr>
          <p:cNvPr id="12" name="Picture 11" descr="red.jpg"/>
          <p:cNvPicPr>
            <a:picLocks noChangeAspect="1"/>
          </p:cNvPicPr>
          <p:nvPr/>
        </p:nvPicPr>
        <p:blipFill>
          <a:blip r:embed="rId4" cstate="email"/>
          <a:stretch>
            <a:fillRect/>
          </a:stretch>
        </p:blipFill>
        <p:spPr>
          <a:xfrm>
            <a:off x="0" y="990600"/>
            <a:ext cx="9144000" cy="2612571"/>
          </a:xfrm>
          <a:prstGeom prst="rect">
            <a:avLst/>
          </a:prstGeom>
        </p:spPr>
      </p:pic>
      <p:pic>
        <p:nvPicPr>
          <p:cNvPr id="13" name="Picture 12" descr="red-blue.jpg"/>
          <p:cNvPicPr>
            <a:picLocks noChangeAspect="1"/>
          </p:cNvPicPr>
          <p:nvPr/>
        </p:nvPicPr>
        <p:blipFill>
          <a:blip r:embed="rId5" cstate="email"/>
          <a:stretch>
            <a:fillRect/>
          </a:stretch>
        </p:blipFill>
        <p:spPr>
          <a:xfrm>
            <a:off x="0" y="990600"/>
            <a:ext cx="9144000" cy="2612571"/>
          </a:xfrm>
          <a:prstGeom prst="rect">
            <a:avLst/>
          </a:prstGeom>
        </p:spPr>
      </p:pic>
      <p:sp>
        <p:nvSpPr>
          <p:cNvPr id="6" name="Title 5"/>
          <p:cNvSpPr>
            <a:spLocks noGrp="1"/>
          </p:cNvSpPr>
          <p:nvPr>
            <p:ph type="title"/>
          </p:nvPr>
        </p:nvSpPr>
        <p:spPr/>
        <p:txBody>
          <a:bodyPr>
            <a:normAutofit fontScale="90000"/>
          </a:bodyPr>
          <a:lstStyle/>
          <a:p>
            <a:r>
              <a:rPr lang="en-US" dirty="0" smtClean="0"/>
              <a:t>Existing Conditions - Safety</a:t>
            </a:r>
            <a:endParaRPr lang="en-US" dirty="0"/>
          </a:p>
        </p:txBody>
      </p:sp>
      <p:sp>
        <p:nvSpPr>
          <p:cNvPr id="11" name="Content Placeholder 4"/>
          <p:cNvSpPr txBox="1">
            <a:spLocks/>
          </p:cNvSpPr>
          <p:nvPr/>
        </p:nvSpPr>
        <p:spPr>
          <a:xfrm>
            <a:off x="304800" y="3657600"/>
            <a:ext cx="8229600" cy="2590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NLSD High Crash Locations:</a:t>
            </a:r>
          </a:p>
          <a:p>
            <a:pPr marL="971550" marR="0" lvl="1" indent="-514350" algn="l" defTabSz="914400" rtl="0" eaLnBrk="1" fontAlgn="auto" latinLnBrk="0" hangingPunct="1">
              <a:lnSpc>
                <a:spcPct val="100000"/>
              </a:lnSpc>
              <a:spcBef>
                <a:spcPts val="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rgbClr val="FF0000"/>
                </a:solidFill>
                <a:effectLst/>
                <a:uLnTx/>
                <a:uFillTx/>
                <a:latin typeface="+mn-lt"/>
                <a:ea typeface="+mn-ea"/>
                <a:cs typeface="+mn-cs"/>
              </a:rPr>
              <a:t>Oak Street Curve (780 crashes)</a:t>
            </a:r>
          </a:p>
          <a:p>
            <a:pPr marL="971550" marR="0" lvl="1" indent="-514350" algn="l" defTabSz="914400" rtl="0" eaLnBrk="1" fontAlgn="auto" latinLnBrk="0" hangingPunct="1">
              <a:lnSpc>
                <a:spcPct val="100000"/>
              </a:lnSpc>
              <a:spcBef>
                <a:spcPts val="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LaSalle Drive Junction (540 crashes)</a:t>
            </a:r>
          </a:p>
          <a:p>
            <a:pPr marL="971550" marR="0" lvl="1" indent="-514350" algn="l" defTabSz="914400" rtl="0" eaLnBrk="1" fontAlgn="auto" latinLnBrk="0" hangingPunct="1">
              <a:lnSpc>
                <a:spcPct val="100000"/>
              </a:lnSpc>
              <a:spcBef>
                <a:spcPts val="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Fullerton Parkway Junction (450 crashes)</a:t>
            </a:r>
          </a:p>
          <a:p>
            <a:pPr marL="971550" marR="0" lvl="1" indent="-514350" algn="l" defTabSz="914400" rtl="0" eaLnBrk="1" fontAlgn="auto" latinLnBrk="0" hangingPunct="1">
              <a:lnSpc>
                <a:spcPct val="100000"/>
              </a:lnSpc>
              <a:spcBef>
                <a:spcPts val="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rgbClr val="FF0000"/>
                </a:solidFill>
                <a:effectLst/>
                <a:uLnTx/>
                <a:uFillTx/>
                <a:latin typeface="+mn-lt"/>
                <a:ea typeface="+mn-ea"/>
                <a:cs typeface="+mn-cs"/>
              </a:rPr>
              <a:t>Belmont Avenue Junction (820 crashes)</a:t>
            </a:r>
          </a:p>
          <a:p>
            <a:pPr marL="971550" marR="0" lvl="1" indent="-514350" algn="l" defTabSz="914400" rtl="0" eaLnBrk="1" fontAlgn="auto" latinLnBrk="0" hangingPunct="1">
              <a:lnSpc>
                <a:spcPct val="100000"/>
              </a:lnSpc>
              <a:spcBef>
                <a:spcPts val="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Irving Park Road Junction (430 crashes)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extBox 9"/>
          <p:cNvSpPr txBox="1"/>
          <p:nvPr/>
        </p:nvSpPr>
        <p:spPr>
          <a:xfrm>
            <a:off x="7848600" y="5638800"/>
            <a:ext cx="457200" cy="381000"/>
          </a:xfrm>
          <a:prstGeom prst="rect">
            <a:avLst/>
          </a:prstGeom>
          <a:noFill/>
        </p:spPr>
        <p:txBody>
          <a:bodyPr wrap="square" rtlCol="0">
            <a:spAutoFit/>
          </a:bodyPr>
          <a:lstStyle/>
          <a:p>
            <a:r>
              <a:rPr lang="en-US" dirty="0" smtClean="0"/>
              <a:t>  </a:t>
            </a:r>
            <a:endParaRPr lang="en-US" dirty="0"/>
          </a:p>
        </p:txBody>
      </p:sp>
    </p:spTree>
  </p:cSld>
  <p:clrMapOvr>
    <a:masterClrMapping/>
  </p:clrMapOvr>
  <p:transition advTm="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W_aerialbackground.jpg"/>
          <p:cNvPicPr>
            <a:picLocks noChangeAspect="1"/>
          </p:cNvPicPr>
          <p:nvPr/>
        </p:nvPicPr>
        <p:blipFill>
          <a:blip r:embed="rId3" cstate="email"/>
          <a:stretch>
            <a:fillRect/>
          </a:stretch>
        </p:blipFill>
        <p:spPr>
          <a:xfrm>
            <a:off x="1" y="990600"/>
            <a:ext cx="9143998" cy="2612571"/>
          </a:xfrm>
          <a:prstGeom prst="rect">
            <a:avLst/>
          </a:prstGeom>
        </p:spPr>
      </p:pic>
      <p:pic>
        <p:nvPicPr>
          <p:cNvPr id="12" name="Picture 11" descr="red.jpg"/>
          <p:cNvPicPr>
            <a:picLocks noChangeAspect="1"/>
          </p:cNvPicPr>
          <p:nvPr/>
        </p:nvPicPr>
        <p:blipFill>
          <a:blip r:embed="rId4" cstate="email"/>
          <a:stretch>
            <a:fillRect/>
          </a:stretch>
        </p:blipFill>
        <p:spPr>
          <a:xfrm>
            <a:off x="0" y="990600"/>
            <a:ext cx="9144000" cy="2612571"/>
          </a:xfrm>
          <a:prstGeom prst="rect">
            <a:avLst/>
          </a:prstGeom>
        </p:spPr>
      </p:pic>
      <p:sp>
        <p:nvSpPr>
          <p:cNvPr id="6" name="Title 5"/>
          <p:cNvSpPr>
            <a:spLocks noGrp="1"/>
          </p:cNvSpPr>
          <p:nvPr>
            <p:ph type="title"/>
          </p:nvPr>
        </p:nvSpPr>
        <p:spPr/>
        <p:txBody>
          <a:bodyPr>
            <a:normAutofit fontScale="90000"/>
          </a:bodyPr>
          <a:lstStyle/>
          <a:p>
            <a:r>
              <a:rPr lang="en-US" dirty="0" smtClean="0"/>
              <a:t>Existing Conditions - Safety</a:t>
            </a:r>
            <a:endParaRPr lang="en-US" dirty="0"/>
          </a:p>
        </p:txBody>
      </p:sp>
      <p:sp>
        <p:nvSpPr>
          <p:cNvPr id="15" name="Content Placeholder 4"/>
          <p:cNvSpPr>
            <a:spLocks noGrp="1"/>
          </p:cNvSpPr>
          <p:nvPr>
            <p:ph idx="1"/>
          </p:nvPr>
        </p:nvSpPr>
        <p:spPr>
          <a:xfrm>
            <a:off x="304800" y="3657600"/>
            <a:ext cx="8686800" cy="1447800"/>
          </a:xfrm>
        </p:spPr>
        <p:txBody>
          <a:bodyPr>
            <a:noAutofit/>
          </a:bodyPr>
          <a:lstStyle/>
          <a:p>
            <a:pPr>
              <a:spcBef>
                <a:spcPct val="0"/>
              </a:spcBef>
            </a:pPr>
            <a:r>
              <a:rPr lang="en-US" b="1" dirty="0" smtClean="0">
                <a:ea typeface="ＭＳ Ｐゴシック" pitchFamily="34" charset="-128"/>
              </a:rPr>
              <a:t>2012 State of Illinois Five Percent Report:</a:t>
            </a:r>
          </a:p>
          <a:p>
            <a:pPr lvl="1">
              <a:spcBef>
                <a:spcPts val="600"/>
              </a:spcBef>
              <a:buFont typeface="Courier New" pitchFamily="49" charset="0"/>
              <a:buChar char="o"/>
            </a:pPr>
            <a:r>
              <a:rPr lang="en-US" sz="2400" dirty="0" smtClean="0">
                <a:ea typeface="ＭＳ Ｐゴシック" pitchFamily="34" charset="-128"/>
              </a:rPr>
              <a:t>Locations in Illinois exhibiting pressing safety needs</a:t>
            </a:r>
          </a:p>
          <a:p>
            <a:pPr lvl="1">
              <a:spcBef>
                <a:spcPts val="600"/>
              </a:spcBef>
              <a:buFont typeface="Courier New" pitchFamily="49" charset="0"/>
              <a:buChar char="o"/>
            </a:pPr>
            <a:r>
              <a:rPr lang="en-US" sz="2400" b="1" dirty="0" smtClean="0">
                <a:ea typeface="ＭＳ Ｐゴシック" pitchFamily="34" charset="-128"/>
              </a:rPr>
              <a:t>80% of study area </a:t>
            </a:r>
            <a:r>
              <a:rPr lang="en-US" sz="2400" dirty="0" smtClean="0">
                <a:ea typeface="ＭＳ Ｐゴシック" pitchFamily="34" charset="-128"/>
              </a:rPr>
              <a:t>is classified as Five Percent Segment.</a:t>
            </a:r>
          </a:p>
          <a:p>
            <a:pPr lvl="1">
              <a:spcBef>
                <a:spcPts val="600"/>
              </a:spcBef>
              <a:buFont typeface="Courier New" pitchFamily="49" charset="0"/>
              <a:buChar char="o"/>
            </a:pPr>
            <a:endParaRPr lang="en-US" sz="2400" dirty="0" smtClean="0">
              <a:ea typeface="ＭＳ Ｐゴシック" pitchFamily="34" charset="-128"/>
            </a:endParaRPr>
          </a:p>
        </p:txBody>
      </p:sp>
      <p:sp>
        <p:nvSpPr>
          <p:cNvPr id="10" name="TextBox 9"/>
          <p:cNvSpPr txBox="1"/>
          <p:nvPr/>
        </p:nvSpPr>
        <p:spPr>
          <a:xfrm>
            <a:off x="7848600" y="5638800"/>
            <a:ext cx="457200" cy="381000"/>
          </a:xfrm>
          <a:prstGeom prst="rect">
            <a:avLst/>
          </a:prstGeom>
          <a:noFill/>
        </p:spPr>
        <p:txBody>
          <a:bodyPr wrap="square" rtlCol="0">
            <a:spAutoFit/>
          </a:bodyPr>
          <a:lstStyle/>
          <a:p>
            <a:r>
              <a:rPr lang="en-US" dirty="0" smtClean="0"/>
              <a:t>  </a:t>
            </a:r>
            <a:endParaRPr lang="en-US" dirty="0"/>
          </a:p>
        </p:txBody>
      </p:sp>
    </p:spTree>
  </p:cSld>
  <p:clrMapOvr>
    <a:masterClrMapping/>
  </p:clrMapOvr>
  <p:transition advTm="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4"/>
          <p:cNvSpPr>
            <a:spLocks noGrp="1"/>
          </p:cNvSpPr>
          <p:nvPr>
            <p:ph idx="1"/>
          </p:nvPr>
        </p:nvSpPr>
        <p:spPr>
          <a:xfrm>
            <a:off x="304800" y="1066800"/>
            <a:ext cx="8556625" cy="4525963"/>
          </a:xfrm>
        </p:spPr>
        <p:txBody>
          <a:bodyPr>
            <a:noAutofit/>
          </a:bodyPr>
          <a:lstStyle/>
          <a:p>
            <a:pPr>
              <a:spcBef>
                <a:spcPct val="0"/>
              </a:spcBef>
              <a:buFont typeface="Arial" charset="0"/>
              <a:buNone/>
              <a:defRPr/>
            </a:pPr>
            <a:endParaRPr lang="en-US" sz="1200" b="1" dirty="0" smtClean="0"/>
          </a:p>
          <a:p>
            <a:pPr>
              <a:spcBef>
                <a:spcPct val="0"/>
              </a:spcBef>
              <a:buFont typeface="Arial" charset="0"/>
              <a:buNone/>
              <a:defRPr/>
            </a:pPr>
            <a:r>
              <a:rPr lang="en-US" b="1" dirty="0" smtClean="0"/>
              <a:t>NLSD is also a critical transit corridor</a:t>
            </a:r>
          </a:p>
          <a:p>
            <a:pPr marL="639763" lvl="1">
              <a:spcBef>
                <a:spcPts val="600"/>
              </a:spcBef>
              <a:buFont typeface="Arial" charset="0"/>
              <a:buNone/>
              <a:defRPr/>
            </a:pPr>
            <a:r>
              <a:rPr lang="en-US" sz="2600" dirty="0" smtClean="0"/>
              <a:t> 									</a:t>
            </a:r>
          </a:p>
          <a:p>
            <a:pPr marL="639763" lvl="1">
              <a:spcBef>
                <a:spcPts val="600"/>
              </a:spcBef>
              <a:buFont typeface="Arial" charset="0"/>
              <a:buNone/>
              <a:defRPr/>
            </a:pPr>
            <a:r>
              <a:rPr lang="en-US" sz="2600" dirty="0" smtClean="0"/>
              <a:t>					Outer 	Drive:   42,300 riders/day </a:t>
            </a:r>
          </a:p>
          <a:p>
            <a:pPr marL="639763" lvl="1">
              <a:spcBef>
                <a:spcPts val="600"/>
              </a:spcBef>
              <a:buFont typeface="Arial" charset="0"/>
              <a:buNone/>
              <a:defRPr/>
            </a:pPr>
            <a:r>
              <a:rPr lang="en-US" sz="2600" dirty="0" smtClean="0"/>
              <a:t>							  7 express bus routes</a:t>
            </a:r>
          </a:p>
          <a:p>
            <a:pPr marL="639763" lvl="1">
              <a:spcBef>
                <a:spcPts val="600"/>
              </a:spcBef>
              <a:buFont typeface="Arial" charset="0"/>
              <a:buNone/>
              <a:defRPr/>
            </a:pPr>
            <a:r>
              <a:rPr lang="en-US" sz="2600" dirty="0" smtClean="0"/>
              <a:t>									</a:t>
            </a:r>
          </a:p>
          <a:p>
            <a:pPr marL="639763" lvl="1">
              <a:spcBef>
                <a:spcPts val="600"/>
              </a:spcBef>
              <a:buFont typeface="Arial" charset="0"/>
              <a:buNone/>
              <a:defRPr/>
            </a:pPr>
            <a:r>
              <a:rPr lang="en-US" sz="2600" dirty="0" smtClean="0"/>
              <a:t>					Inner Drive:   26,500 riders/day							2 local bus routes </a:t>
            </a:r>
          </a:p>
          <a:p>
            <a:pPr marL="639763" lvl="1">
              <a:spcBef>
                <a:spcPts val="600"/>
              </a:spcBef>
              <a:buFont typeface="Arial" charset="0"/>
              <a:buNone/>
              <a:defRPr/>
            </a:pPr>
            <a:endParaRPr lang="en-US" sz="2600" dirty="0" smtClean="0"/>
          </a:p>
          <a:p>
            <a:pPr marL="0" lvl="1" indent="0">
              <a:spcBef>
                <a:spcPts val="0"/>
              </a:spcBef>
              <a:buFont typeface="Arial" charset="0"/>
              <a:buNone/>
              <a:defRPr/>
            </a:pPr>
            <a:endParaRPr lang="en-US" b="1" dirty="0" smtClean="0"/>
          </a:p>
          <a:p>
            <a:pPr marL="0" lvl="1" indent="0" algn="ctr">
              <a:spcBef>
                <a:spcPts val="0"/>
              </a:spcBef>
              <a:buFont typeface="Arial" charset="0"/>
              <a:buNone/>
              <a:defRPr/>
            </a:pPr>
            <a:r>
              <a:rPr lang="en-US" b="1" dirty="0" smtClean="0"/>
              <a:t>Total Corridor Transit Ridership = 69,000 riders/day</a:t>
            </a:r>
          </a:p>
          <a:p>
            <a:pPr>
              <a:defRPr/>
            </a:pPr>
            <a:endParaRPr lang="en-US" dirty="0" smtClean="0"/>
          </a:p>
        </p:txBody>
      </p:sp>
      <p:pic>
        <p:nvPicPr>
          <p:cNvPr id="59398" name="Picture 6" descr="\\civil-itasca\eng2\Jobs\2525\2525 - CPC PPT Pictures\Slide 58-3.JPG"/>
          <p:cNvPicPr>
            <a:picLocks noChangeAspect="1" noChangeArrowheads="1"/>
          </p:cNvPicPr>
          <p:nvPr/>
        </p:nvPicPr>
        <p:blipFill>
          <a:blip r:embed="rId3" cstate="email"/>
          <a:srcRect/>
          <a:stretch>
            <a:fillRect/>
          </a:stretch>
        </p:blipFill>
        <p:spPr bwMode="auto">
          <a:xfrm>
            <a:off x="457200" y="2057400"/>
            <a:ext cx="2622550" cy="1736725"/>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r>
              <a:rPr lang="en-US" dirty="0" smtClean="0"/>
              <a:t>Existing Conditions - Transit</a:t>
            </a:r>
            <a:endParaRPr lang="en-US" dirty="0"/>
          </a:p>
        </p:txBody>
      </p:sp>
      <p:pic>
        <p:nvPicPr>
          <p:cNvPr id="59397" name="Picture 5" descr="\\civil-itasca\eng2\Jobs\2525\2525 - CPC PPT Pictures\Slide 58-2.jpg"/>
          <p:cNvPicPr>
            <a:picLocks noChangeAspect="1" noChangeArrowheads="1"/>
          </p:cNvPicPr>
          <p:nvPr/>
        </p:nvPicPr>
        <p:blipFill>
          <a:blip r:embed="rId4" cstate="email"/>
          <a:srcRect/>
          <a:stretch>
            <a:fillRect/>
          </a:stretch>
        </p:blipFill>
        <p:spPr bwMode="auto">
          <a:xfrm>
            <a:off x="1371600" y="3505200"/>
            <a:ext cx="2565400" cy="173672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4"/>
          <p:cNvSpPr>
            <a:spLocks noGrp="1"/>
          </p:cNvSpPr>
          <p:nvPr>
            <p:ph idx="1"/>
          </p:nvPr>
        </p:nvSpPr>
        <p:spPr>
          <a:xfrm>
            <a:off x="381000" y="1066800"/>
            <a:ext cx="8420100" cy="5089525"/>
          </a:xfrm>
        </p:spPr>
        <p:txBody>
          <a:bodyPr>
            <a:noAutofit/>
          </a:bodyPr>
          <a:lstStyle/>
          <a:p>
            <a:pPr>
              <a:spcBef>
                <a:spcPct val="0"/>
              </a:spcBef>
              <a:buFont typeface="Arial" charset="0"/>
              <a:buNone/>
            </a:pPr>
            <a:r>
              <a:rPr lang="en-US" sz="2800" b="1" dirty="0" smtClean="0">
                <a:ea typeface="ＭＳ Ｐゴシック" pitchFamily="34" charset="-128"/>
              </a:rPr>
              <a:t>Lakefront Trail serves:</a:t>
            </a:r>
          </a:p>
          <a:p>
            <a:pPr>
              <a:spcBef>
                <a:spcPct val="0"/>
              </a:spcBef>
              <a:buFontTx/>
              <a:buChar char="-"/>
            </a:pPr>
            <a:r>
              <a:rPr lang="en-US" sz="2400" dirty="0" smtClean="0">
                <a:ea typeface="ＭＳ Ｐゴシック" pitchFamily="34" charset="-128"/>
              </a:rPr>
              <a:t>Bicycle commuters</a:t>
            </a:r>
          </a:p>
          <a:p>
            <a:pPr>
              <a:spcBef>
                <a:spcPct val="0"/>
              </a:spcBef>
              <a:buFontTx/>
              <a:buChar char="-"/>
            </a:pPr>
            <a:r>
              <a:rPr lang="en-US" sz="2400" dirty="0" smtClean="0">
                <a:ea typeface="ＭＳ Ｐゴシック" pitchFamily="34" charset="-128"/>
              </a:rPr>
              <a:t>Recreational users</a:t>
            </a:r>
          </a:p>
          <a:p>
            <a:pPr>
              <a:spcBef>
                <a:spcPct val="0"/>
              </a:spcBef>
              <a:buFontTx/>
              <a:buChar char="-"/>
            </a:pPr>
            <a:r>
              <a:rPr lang="en-US" sz="2400" dirty="0" smtClean="0">
                <a:ea typeface="ＭＳ Ｐゴシック" pitchFamily="34" charset="-128"/>
              </a:rPr>
              <a:t>Tourists </a:t>
            </a:r>
          </a:p>
          <a:p>
            <a:pPr>
              <a:spcBef>
                <a:spcPct val="0"/>
              </a:spcBef>
              <a:buFont typeface="Arial" charset="0"/>
              <a:buNone/>
            </a:pPr>
            <a:r>
              <a:rPr lang="en-US" sz="2800" b="1" dirty="0" smtClean="0">
                <a:ea typeface="ＭＳ Ｐゴシック" pitchFamily="34" charset="-128"/>
              </a:rPr>
              <a:t>			</a:t>
            </a:r>
          </a:p>
          <a:p>
            <a:pPr>
              <a:spcBef>
                <a:spcPct val="0"/>
              </a:spcBef>
              <a:buFont typeface="Arial" charset="0"/>
              <a:buNone/>
            </a:pPr>
            <a:r>
              <a:rPr lang="en-US" sz="2800" b="1" dirty="0" smtClean="0">
                <a:ea typeface="ＭＳ Ｐゴシック" pitchFamily="34" charset="-128"/>
              </a:rPr>
              <a:t>				Peak Trail Usage:</a:t>
            </a:r>
          </a:p>
          <a:p>
            <a:pPr lvl="1">
              <a:spcBef>
                <a:spcPct val="0"/>
              </a:spcBef>
              <a:buFont typeface="Courier New" pitchFamily="49" charset="0"/>
              <a:buChar char="o"/>
            </a:pPr>
            <a:r>
              <a:rPr lang="en-US" sz="2400" dirty="0" smtClean="0">
                <a:ea typeface="ＭＳ Ｐゴシック" pitchFamily="34" charset="-128"/>
              </a:rPr>
              <a:t>			        </a:t>
            </a:r>
            <a:r>
              <a:rPr lang="en-US" sz="2400" b="1" dirty="0" smtClean="0">
                <a:ea typeface="ＭＳ Ｐゴシック" pitchFamily="34" charset="-128"/>
              </a:rPr>
              <a:t>31,000 users*/day at highest use areas</a:t>
            </a:r>
            <a:endParaRPr lang="en-US" sz="2400" dirty="0" smtClean="0">
              <a:ea typeface="ＭＳ Ｐゴシック" pitchFamily="34" charset="-128"/>
            </a:endParaRPr>
          </a:p>
          <a:p>
            <a:pPr>
              <a:buFont typeface="Arial" charset="0"/>
              <a:buNone/>
            </a:pPr>
            <a:endParaRPr lang="en-US" sz="1200" dirty="0" smtClean="0">
              <a:ea typeface="ＭＳ Ｐゴシック" pitchFamily="34" charset="-128"/>
            </a:endParaRPr>
          </a:p>
          <a:p>
            <a:pPr>
              <a:buFont typeface="Arial" charset="0"/>
              <a:buNone/>
            </a:pPr>
            <a:r>
              <a:rPr lang="en-US" sz="1200" dirty="0" smtClean="0">
                <a:ea typeface="ＭＳ Ｐゴシック" pitchFamily="34" charset="-128"/>
              </a:rPr>
              <a:t>	</a:t>
            </a:r>
          </a:p>
          <a:p>
            <a:pPr>
              <a:buFont typeface="Arial" charset="0"/>
              <a:buNone/>
            </a:pPr>
            <a:endParaRPr lang="en-US" sz="1200" dirty="0" smtClean="0">
              <a:ea typeface="ＭＳ Ｐゴシック" pitchFamily="34" charset="-128"/>
            </a:endParaRPr>
          </a:p>
          <a:p>
            <a:pPr>
              <a:buFont typeface="Arial" charset="0"/>
              <a:buNone/>
            </a:pPr>
            <a:r>
              <a:rPr lang="en-US" sz="1200" dirty="0" smtClean="0">
                <a:ea typeface="ＭＳ Ｐゴシック" pitchFamily="34" charset="-128"/>
              </a:rPr>
              <a:t>	</a:t>
            </a:r>
          </a:p>
          <a:p>
            <a:pPr>
              <a:buFont typeface="Arial" charset="0"/>
              <a:buNone/>
            </a:pPr>
            <a:r>
              <a:rPr lang="en-US" sz="2800" b="1" dirty="0" smtClean="0">
                <a:ea typeface="ＭＳ Ｐゴシック" pitchFamily="34" charset="-128"/>
              </a:rPr>
              <a:t>Safety:</a:t>
            </a:r>
          </a:p>
          <a:p>
            <a:pPr>
              <a:spcBef>
                <a:spcPts val="0"/>
              </a:spcBef>
              <a:buFont typeface="Arial" charset="0"/>
              <a:buNone/>
            </a:pPr>
            <a:r>
              <a:rPr lang="en-US" sz="2400" dirty="0" smtClean="0">
                <a:ea typeface="ＭＳ Ｐゴシック" pitchFamily="34" charset="-128"/>
              </a:rPr>
              <a:t>     Collisions are frequent &amp; sometimes </a:t>
            </a:r>
          </a:p>
          <a:p>
            <a:pPr>
              <a:spcBef>
                <a:spcPts val="0"/>
              </a:spcBef>
              <a:buFont typeface="Arial" charset="0"/>
              <a:buNone/>
            </a:pPr>
            <a:r>
              <a:rPr lang="en-US" sz="2400" dirty="0" smtClean="0">
                <a:ea typeface="ＭＳ Ｐゴシック" pitchFamily="34" charset="-128"/>
              </a:rPr>
              <a:t>	severe.</a:t>
            </a:r>
          </a:p>
          <a:p>
            <a:pPr>
              <a:buFont typeface="Arial" charset="0"/>
              <a:buNone/>
            </a:pPr>
            <a:endParaRPr lang="en-US" sz="1200" dirty="0" smtClean="0">
              <a:ea typeface="ＭＳ Ｐゴシック" pitchFamily="34" charset="-128"/>
            </a:endParaRPr>
          </a:p>
          <a:p>
            <a:pPr>
              <a:buFont typeface="Arial" charset="0"/>
              <a:buNone/>
            </a:pPr>
            <a:r>
              <a:rPr lang="en-US" sz="1200" dirty="0" smtClean="0">
                <a:ea typeface="ＭＳ Ｐゴシック" pitchFamily="34" charset="-128"/>
              </a:rPr>
              <a:t>	*Users = pedestrians, cyclists and others.  </a:t>
            </a:r>
            <a:endParaRPr lang="en-US" dirty="0" smtClean="0">
              <a:ea typeface="ＭＳ Ｐゴシック" pitchFamily="34" charset="-128"/>
            </a:endParaRPr>
          </a:p>
        </p:txBody>
      </p:sp>
      <p:pic>
        <p:nvPicPr>
          <p:cNvPr id="20485" name="Picture 5" descr="M:\PROPOSAL\CHICAGO\North Lake Shore Drive\Photos\2010_09_06 SSE Photos\Congestion\Belmont 10.jpg"/>
          <p:cNvPicPr>
            <a:picLocks noChangeAspect="1" noChangeArrowheads="1"/>
          </p:cNvPicPr>
          <p:nvPr/>
        </p:nvPicPr>
        <p:blipFill>
          <a:blip r:embed="rId3" cstate="email"/>
          <a:srcRect/>
          <a:stretch>
            <a:fillRect/>
          </a:stretch>
        </p:blipFill>
        <p:spPr bwMode="auto">
          <a:xfrm>
            <a:off x="5257800" y="1066800"/>
            <a:ext cx="2655119" cy="2103120"/>
          </a:xfrm>
          <a:prstGeom prst="rect">
            <a:avLst/>
          </a:prstGeom>
          <a:ln>
            <a:noFill/>
          </a:ln>
          <a:effectLst>
            <a:softEdge rad="112500"/>
          </a:effectLst>
        </p:spPr>
      </p:pic>
      <p:pic>
        <p:nvPicPr>
          <p:cNvPr id="20486" name="Picture 6" descr="M:\PROPOSAL\CHICAGO\North Lake Shore Drive\Photos\2010_09_06 SSE Photos\Congestion\Pictures 051.jpg"/>
          <p:cNvPicPr>
            <a:picLocks noChangeAspect="1" noChangeArrowheads="1"/>
          </p:cNvPicPr>
          <p:nvPr/>
        </p:nvPicPr>
        <p:blipFill>
          <a:blip r:embed="rId4" cstate="email"/>
          <a:srcRect/>
          <a:stretch>
            <a:fillRect/>
          </a:stretch>
        </p:blipFill>
        <p:spPr bwMode="auto">
          <a:xfrm>
            <a:off x="228600" y="2819400"/>
            <a:ext cx="2924638" cy="1828800"/>
          </a:xfrm>
          <a:prstGeom prst="rect">
            <a:avLst/>
          </a:prstGeom>
          <a:ln>
            <a:noFill/>
          </a:ln>
          <a:effectLst>
            <a:softEdge rad="112500"/>
          </a:effectLst>
        </p:spPr>
      </p:pic>
      <p:sp>
        <p:nvSpPr>
          <p:cNvPr id="7" name="Title 6"/>
          <p:cNvSpPr>
            <a:spLocks noGrp="1"/>
          </p:cNvSpPr>
          <p:nvPr>
            <p:ph type="title"/>
          </p:nvPr>
        </p:nvSpPr>
        <p:spPr>
          <a:xfrm>
            <a:off x="457200" y="274638"/>
            <a:ext cx="8382000" cy="563562"/>
          </a:xfrm>
        </p:spPr>
        <p:txBody>
          <a:bodyPr>
            <a:noAutofit/>
          </a:bodyPr>
          <a:lstStyle/>
          <a:p>
            <a:pPr algn="r"/>
            <a:r>
              <a:rPr lang="en-US" sz="4000" dirty="0" smtClean="0"/>
              <a:t>Existing Conditions – Lakefront Trail</a:t>
            </a:r>
            <a:endParaRPr lang="en-US" sz="4000" dirty="0"/>
          </a:p>
        </p:txBody>
      </p:sp>
      <p:sp>
        <p:nvSpPr>
          <p:cNvPr id="8" name="TextBox 7"/>
          <p:cNvSpPr txBox="1"/>
          <p:nvPr/>
        </p:nvSpPr>
        <p:spPr>
          <a:xfrm>
            <a:off x="7848600" y="5638800"/>
            <a:ext cx="457200" cy="381000"/>
          </a:xfrm>
          <a:prstGeom prst="rect">
            <a:avLst/>
          </a:prstGeom>
          <a:noFill/>
        </p:spPr>
        <p:txBody>
          <a:bodyPr wrap="square" rtlCol="0">
            <a:spAutoFit/>
          </a:bodyPr>
          <a:lstStyle/>
          <a:p>
            <a:r>
              <a:rPr lang="en-US" dirty="0" smtClean="0"/>
              <a:t>  </a:t>
            </a:r>
            <a:endParaRPr lang="en-US" dirty="0"/>
          </a:p>
        </p:txBody>
      </p:sp>
      <p:pic>
        <p:nvPicPr>
          <p:cNvPr id="1026" name="Picture 2"/>
          <p:cNvPicPr>
            <a:picLocks noChangeAspect="1" noChangeArrowheads="1"/>
          </p:cNvPicPr>
          <p:nvPr/>
        </p:nvPicPr>
        <p:blipFill>
          <a:blip r:embed="rId5" cstate="print"/>
          <a:srcRect l="33866" t="18229" r="13672" b="27084"/>
          <a:stretch>
            <a:fillRect/>
          </a:stretch>
        </p:blipFill>
        <p:spPr bwMode="auto">
          <a:xfrm>
            <a:off x="5562600" y="4038600"/>
            <a:ext cx="2667000" cy="2085109"/>
          </a:xfrm>
          <a:prstGeom prst="rect">
            <a:avLst/>
          </a:prstGeom>
          <a:ln>
            <a:noFill/>
          </a:ln>
          <a:effectLst>
            <a:softEdge rad="112500"/>
          </a:effectLst>
        </p:spPr>
      </p:pic>
    </p:spTree>
  </p:cSld>
  <p:clrMapOvr>
    <a:masterClrMapping/>
  </p:clrMapOvr>
  <p:transition advTm="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4"/>
          <p:cNvSpPr>
            <a:spLocks noGrp="1"/>
          </p:cNvSpPr>
          <p:nvPr>
            <p:ph idx="1"/>
          </p:nvPr>
        </p:nvSpPr>
        <p:spPr>
          <a:xfrm>
            <a:off x="457200" y="914400"/>
            <a:ext cx="8229600" cy="4953000"/>
          </a:xfrm>
        </p:spPr>
        <p:txBody>
          <a:bodyPr/>
          <a:lstStyle/>
          <a:p>
            <a:endParaRPr lang="en-US" dirty="0" smtClean="0">
              <a:ea typeface="ＭＳ Ｐゴシック" pitchFamily="34" charset="-128"/>
            </a:endParaRPr>
          </a:p>
          <a:p>
            <a:pPr>
              <a:spcBef>
                <a:spcPct val="0"/>
              </a:spcBef>
            </a:pPr>
            <a:r>
              <a:rPr lang="en-US" sz="2600" b="1" dirty="0" smtClean="0">
                <a:ea typeface="ＭＳ Ｐゴシック" pitchFamily="34" charset="-128"/>
              </a:rPr>
              <a:t>Much of NLSD was </a:t>
            </a:r>
          </a:p>
          <a:p>
            <a:pPr>
              <a:spcBef>
                <a:spcPct val="0"/>
              </a:spcBef>
              <a:buFont typeface="Arial" charset="0"/>
              <a:buNone/>
            </a:pPr>
            <a:r>
              <a:rPr lang="en-US" sz="2600" b="1" dirty="0" smtClean="0">
                <a:ea typeface="ＭＳ Ｐゴシック" pitchFamily="34" charset="-128"/>
              </a:rPr>
              <a:t>	constructed in the 1930s </a:t>
            </a:r>
          </a:p>
          <a:p>
            <a:pPr>
              <a:spcBef>
                <a:spcPct val="0"/>
              </a:spcBef>
              <a:buFont typeface="Arial" charset="0"/>
              <a:buNone/>
            </a:pPr>
            <a:r>
              <a:rPr lang="en-US" sz="2600" b="1" dirty="0" smtClean="0">
                <a:ea typeface="ＭＳ Ｐゴシック" pitchFamily="34" charset="-128"/>
              </a:rPr>
              <a:t>	under the 	WPA Program.</a:t>
            </a:r>
          </a:p>
          <a:p>
            <a:pPr>
              <a:spcBef>
                <a:spcPct val="0"/>
              </a:spcBef>
            </a:pPr>
            <a:endParaRPr lang="en-US" sz="2400" dirty="0" smtClean="0">
              <a:ea typeface="ＭＳ Ｐゴシック" pitchFamily="34" charset="-128"/>
            </a:endParaRPr>
          </a:p>
          <a:p>
            <a:pPr>
              <a:spcBef>
                <a:spcPct val="0"/>
              </a:spcBef>
            </a:pPr>
            <a:endParaRPr lang="en-US" sz="2400" dirty="0" smtClean="0">
              <a:ea typeface="ＭＳ Ｐゴシック" pitchFamily="34" charset="-128"/>
            </a:endParaRPr>
          </a:p>
          <a:p>
            <a:pPr>
              <a:spcBef>
                <a:spcPct val="0"/>
              </a:spcBef>
            </a:pPr>
            <a:endParaRPr lang="en-US" sz="2400" dirty="0" smtClean="0">
              <a:ea typeface="ＭＳ Ｐゴシック" pitchFamily="34" charset="-128"/>
            </a:endParaRPr>
          </a:p>
          <a:p>
            <a:pPr>
              <a:spcBef>
                <a:spcPct val="0"/>
              </a:spcBef>
            </a:pPr>
            <a:r>
              <a:rPr lang="en-US" sz="2600" b="1" dirty="0" smtClean="0">
                <a:ea typeface="ＭＳ Ｐゴシック" pitchFamily="34" charset="-128"/>
              </a:rPr>
              <a:t>Most bridges and tunnels </a:t>
            </a:r>
          </a:p>
          <a:p>
            <a:pPr>
              <a:spcBef>
                <a:spcPct val="0"/>
              </a:spcBef>
              <a:buFont typeface="Arial" charset="0"/>
              <a:buNone/>
            </a:pPr>
            <a:r>
              <a:rPr lang="en-US" sz="2600" b="1" dirty="0" smtClean="0">
                <a:ea typeface="ＭＳ Ｐゴシック" pitchFamily="34" charset="-128"/>
              </a:rPr>
              <a:t>	have reached the end of their</a:t>
            </a:r>
          </a:p>
          <a:p>
            <a:pPr>
              <a:spcBef>
                <a:spcPct val="0"/>
              </a:spcBef>
              <a:buFont typeface="Arial" charset="0"/>
              <a:buNone/>
            </a:pPr>
            <a:r>
              <a:rPr lang="en-US" sz="2600" b="1" dirty="0" smtClean="0">
                <a:ea typeface="ＭＳ Ｐゴシック" pitchFamily="34" charset="-128"/>
              </a:rPr>
              <a:t>	useful design lives.</a:t>
            </a:r>
          </a:p>
          <a:p>
            <a:pPr>
              <a:spcBef>
                <a:spcPct val="0"/>
              </a:spcBef>
            </a:pPr>
            <a:endParaRPr lang="en-US" sz="2400" dirty="0" smtClean="0">
              <a:ea typeface="ＭＳ Ｐゴシック" pitchFamily="34" charset="-128"/>
            </a:endParaRPr>
          </a:p>
        </p:txBody>
      </p:sp>
      <p:pic>
        <p:nvPicPr>
          <p:cNvPr id="63493" name="Picture 8"/>
          <p:cNvPicPr>
            <a:picLocks noChangeAspect="1" noChangeArrowheads="1"/>
          </p:cNvPicPr>
          <p:nvPr/>
        </p:nvPicPr>
        <p:blipFill>
          <a:blip r:embed="rId3" cstate="email"/>
          <a:srcRect/>
          <a:stretch>
            <a:fillRect/>
          </a:stretch>
        </p:blipFill>
        <p:spPr bwMode="auto">
          <a:xfrm>
            <a:off x="5235575" y="1295400"/>
            <a:ext cx="3375025" cy="1716088"/>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63494" name="Picture 9"/>
          <p:cNvPicPr>
            <a:picLocks noChangeAspect="1" noChangeArrowheads="1"/>
          </p:cNvPicPr>
          <p:nvPr/>
        </p:nvPicPr>
        <p:blipFill>
          <a:blip r:embed="rId4" cstate="email"/>
          <a:srcRect/>
          <a:stretch>
            <a:fillRect/>
          </a:stretch>
        </p:blipFill>
        <p:spPr bwMode="auto">
          <a:xfrm>
            <a:off x="5260976" y="3733800"/>
            <a:ext cx="3375025" cy="1695450"/>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7" name="Title 6"/>
          <p:cNvSpPr>
            <a:spLocks noGrp="1"/>
          </p:cNvSpPr>
          <p:nvPr>
            <p:ph type="title"/>
          </p:nvPr>
        </p:nvSpPr>
        <p:spPr/>
        <p:txBody>
          <a:bodyPr>
            <a:normAutofit fontScale="90000"/>
          </a:bodyPr>
          <a:lstStyle/>
          <a:p>
            <a:pPr algn="r"/>
            <a:r>
              <a:rPr lang="en-US" dirty="0" smtClean="0"/>
              <a:t>Existing Conditions - Infrastructure</a:t>
            </a:r>
            <a:endParaRPr lang="en-US" dirty="0"/>
          </a:p>
        </p:txBody>
      </p:sp>
      <p:sp>
        <p:nvSpPr>
          <p:cNvPr id="9" name="TextBox 8"/>
          <p:cNvSpPr txBox="1"/>
          <p:nvPr/>
        </p:nvSpPr>
        <p:spPr>
          <a:xfrm>
            <a:off x="7848600" y="5638800"/>
            <a:ext cx="457200" cy="381000"/>
          </a:xfrm>
          <a:prstGeom prst="rect">
            <a:avLst/>
          </a:prstGeom>
          <a:noFill/>
        </p:spPr>
        <p:txBody>
          <a:bodyPr wrap="square" rtlCol="0">
            <a:spAutoFit/>
          </a:bodyPr>
          <a:lstStyle/>
          <a:p>
            <a:r>
              <a:rPr lang="en-US" dirty="0" smtClean="0"/>
              <a:t>  </a:t>
            </a:r>
            <a:endParaRPr lang="en-US" dirty="0"/>
          </a:p>
        </p:txBody>
      </p:sp>
    </p:spTree>
  </p:cSld>
  <p:clrMapOvr>
    <a:masterClrMapping/>
  </p:clrMapOvr>
  <p:transition advTm="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1" name="Picture 9"/>
          <p:cNvPicPr>
            <a:picLocks noChangeAspect="1" noChangeArrowheads="1"/>
          </p:cNvPicPr>
          <p:nvPr/>
        </p:nvPicPr>
        <p:blipFill>
          <a:blip r:embed="rId3" cstate="email"/>
          <a:srcRect/>
          <a:stretch>
            <a:fillRect/>
          </a:stretch>
        </p:blipFill>
        <p:spPr bwMode="auto">
          <a:xfrm>
            <a:off x="5791200" y="1371600"/>
            <a:ext cx="2743200" cy="2097087"/>
          </a:xfrm>
          <a:prstGeom prst="rect">
            <a:avLst/>
          </a:prstGeom>
          <a:ln>
            <a:noFill/>
          </a:ln>
          <a:effectLst>
            <a:outerShdw blurRad="292100" dist="139700" dir="2700000" algn="tl" rotWithShape="0">
              <a:srgbClr val="333333">
                <a:alpha val="65000"/>
              </a:srgbClr>
            </a:outerShdw>
          </a:effectLst>
        </p:spPr>
      </p:pic>
      <p:sp>
        <p:nvSpPr>
          <p:cNvPr id="7" name="Title 6"/>
          <p:cNvSpPr>
            <a:spLocks noGrp="1"/>
          </p:cNvSpPr>
          <p:nvPr>
            <p:ph type="title"/>
          </p:nvPr>
        </p:nvSpPr>
        <p:spPr/>
        <p:txBody>
          <a:bodyPr>
            <a:normAutofit fontScale="90000"/>
          </a:bodyPr>
          <a:lstStyle/>
          <a:p>
            <a:pPr algn="r"/>
            <a:r>
              <a:rPr lang="en-US" dirty="0" smtClean="0"/>
              <a:t>Existing Conditions - Infrastructure</a:t>
            </a:r>
            <a:endParaRPr lang="en-US" dirty="0"/>
          </a:p>
        </p:txBody>
      </p:sp>
      <p:sp>
        <p:nvSpPr>
          <p:cNvPr id="8" name="Content Placeholder 4"/>
          <p:cNvSpPr txBox="1">
            <a:spLocks/>
          </p:cNvSpPr>
          <p:nvPr/>
        </p:nvSpPr>
        <p:spPr>
          <a:xfrm>
            <a:off x="381000" y="1219200"/>
            <a:ext cx="8229600" cy="4191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Some bridges are in poor </a:t>
            </a:r>
          </a:p>
          <a:p>
            <a:pPr marL="342900" marR="0" lvl="0" indent="-342900" algn="l" defTabSz="914400" rtl="0" eaLnBrk="1" fontAlgn="auto" latinLnBrk="0" hangingPunct="1">
              <a:lnSpc>
                <a:spcPct val="100000"/>
              </a:lnSpc>
              <a:spcBef>
                <a:spcPct val="0"/>
              </a:spcBef>
              <a:spcAft>
                <a:spcPts val="0"/>
              </a:spcAft>
              <a:buClrTx/>
              <a:buSzTx/>
              <a:buFont typeface="Arial" charset="0"/>
              <a:buNone/>
              <a:tabLst/>
              <a:defRPr/>
            </a:pPr>
            <a:r>
              <a:rPr kumimoji="0" lang="en-US" sz="26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	structural condition.</a:t>
            </a:r>
          </a:p>
          <a:p>
            <a:pPr marL="342900" marR="0" lvl="0" indent="-34290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Many bridges are functionally </a:t>
            </a:r>
          </a:p>
          <a:p>
            <a:pPr marL="342900" marR="0" lvl="0" indent="-342900" algn="l" defTabSz="914400" rtl="0" eaLnBrk="1" fontAlgn="auto" latinLnBrk="0" hangingPunct="1">
              <a:lnSpc>
                <a:spcPct val="100000"/>
              </a:lnSpc>
              <a:spcBef>
                <a:spcPct val="0"/>
              </a:spcBef>
              <a:spcAft>
                <a:spcPts val="0"/>
              </a:spcAft>
              <a:buClrTx/>
              <a:buSzTx/>
              <a:buFont typeface="Arial" charset="0"/>
              <a:buNone/>
              <a:tabLst/>
              <a:defRPr/>
            </a:pPr>
            <a:r>
              <a:rPr kumimoji="0" lang="en-US" sz="26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	obsolete for traffic and pedestrian </a:t>
            </a:r>
          </a:p>
          <a:p>
            <a:pPr marL="342900" marR="0" lvl="0" indent="-342900" algn="l" defTabSz="914400" rtl="0" eaLnBrk="1" fontAlgn="auto" latinLnBrk="0" hangingPunct="1">
              <a:lnSpc>
                <a:spcPct val="100000"/>
              </a:lnSpc>
              <a:spcBef>
                <a:spcPct val="0"/>
              </a:spcBef>
              <a:spcAft>
                <a:spcPts val="0"/>
              </a:spcAft>
              <a:buClrTx/>
              <a:buSzTx/>
              <a:buFont typeface="Arial" charset="0"/>
              <a:buNone/>
              <a:tabLst/>
              <a:defRPr/>
            </a:pPr>
            <a:r>
              <a:rPr kumimoji="0" lang="en-US" sz="26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	demands.</a:t>
            </a:r>
          </a:p>
          <a:p>
            <a:pPr marL="342900" marR="0" lvl="0" indent="-34290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pic>
        <p:nvPicPr>
          <p:cNvPr id="9" name="Picture 2" descr="M:\PROPOSAL\CHICAGO\North Lake Shore Drive\Photos\2010_08_20\IMG_2228.jpg"/>
          <p:cNvPicPr>
            <a:picLocks noChangeAspect="1" noChangeArrowheads="1"/>
          </p:cNvPicPr>
          <p:nvPr/>
        </p:nvPicPr>
        <p:blipFill>
          <a:blip r:embed="rId4" cstate="email">
            <a:lum bright="20000"/>
          </a:blip>
          <a:srcRect/>
          <a:stretch>
            <a:fillRect/>
          </a:stretch>
        </p:blipFill>
        <p:spPr bwMode="auto">
          <a:xfrm>
            <a:off x="1524000" y="3810000"/>
            <a:ext cx="5943600"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p:cNvPicPr>
            <a:picLocks noChangeAspect="1" noChangeArrowheads="1"/>
          </p:cNvPicPr>
          <p:nvPr/>
        </p:nvPicPr>
        <p:blipFill>
          <a:blip r:embed="rId3" cstate="email"/>
          <a:srcRect/>
          <a:stretch>
            <a:fillRect/>
          </a:stretch>
        </p:blipFill>
        <p:spPr bwMode="auto">
          <a:xfrm>
            <a:off x="5257800" y="1295400"/>
            <a:ext cx="2720340" cy="2918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4279" name="Picture 7"/>
          <p:cNvPicPr>
            <a:picLocks noChangeAspect="1" noChangeArrowheads="1"/>
          </p:cNvPicPr>
          <p:nvPr/>
        </p:nvPicPr>
        <p:blipFill>
          <a:blip r:embed="rId4" cstate="email"/>
          <a:srcRect/>
          <a:stretch>
            <a:fillRect/>
          </a:stretch>
        </p:blipFill>
        <p:spPr bwMode="auto">
          <a:xfrm>
            <a:off x="685800" y="3200400"/>
            <a:ext cx="3933825" cy="261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6"/>
          <p:cNvSpPr>
            <a:spLocks noGrp="1"/>
          </p:cNvSpPr>
          <p:nvPr>
            <p:ph type="title"/>
          </p:nvPr>
        </p:nvSpPr>
        <p:spPr/>
        <p:txBody>
          <a:bodyPr>
            <a:normAutofit fontScale="90000"/>
          </a:bodyPr>
          <a:lstStyle/>
          <a:p>
            <a:pPr algn="r"/>
            <a:r>
              <a:rPr lang="en-US" dirty="0" smtClean="0"/>
              <a:t>Existing Conditions - Infrastructure</a:t>
            </a:r>
            <a:endParaRPr lang="en-US" dirty="0"/>
          </a:p>
        </p:txBody>
      </p:sp>
      <p:sp>
        <p:nvSpPr>
          <p:cNvPr id="8" name="Content Placeholder 4"/>
          <p:cNvSpPr>
            <a:spLocks noGrp="1"/>
          </p:cNvSpPr>
          <p:nvPr>
            <p:ph idx="1"/>
          </p:nvPr>
        </p:nvSpPr>
        <p:spPr>
          <a:xfrm>
            <a:off x="457200" y="1219200"/>
            <a:ext cx="8229600" cy="4572001"/>
          </a:xfrm>
        </p:spPr>
        <p:txBody>
          <a:bodyPr>
            <a:noAutofit/>
          </a:bodyPr>
          <a:lstStyle/>
          <a:p>
            <a:pPr>
              <a:spcBef>
                <a:spcPct val="0"/>
              </a:spcBef>
              <a:buFont typeface="Arial" charset="0"/>
              <a:buNone/>
            </a:pPr>
            <a:r>
              <a:rPr lang="en-US" sz="2800" b="1" dirty="0" smtClean="0">
                <a:ea typeface="ＭＳ Ｐゴシック" pitchFamily="34" charset="-128"/>
              </a:rPr>
              <a:t>Most tunnels are inadequately </a:t>
            </a:r>
          </a:p>
          <a:p>
            <a:pPr>
              <a:spcBef>
                <a:spcPct val="0"/>
              </a:spcBef>
              <a:buFont typeface="Arial" charset="0"/>
              <a:buNone/>
            </a:pPr>
            <a:r>
              <a:rPr lang="en-US" sz="2800" b="1" dirty="0" smtClean="0">
                <a:ea typeface="ＭＳ Ｐゴシック" pitchFamily="34" charset="-128"/>
              </a:rPr>
              <a:t>sized for pedestrian/bicycle </a:t>
            </a:r>
          </a:p>
          <a:p>
            <a:pPr>
              <a:spcBef>
                <a:spcPct val="0"/>
              </a:spcBef>
              <a:buFont typeface="Arial" charset="0"/>
              <a:buNone/>
            </a:pPr>
            <a:r>
              <a:rPr lang="en-US" sz="2800" b="1" dirty="0" smtClean="0">
                <a:ea typeface="ＭＳ Ｐゴシック" pitchFamily="34" charset="-128"/>
              </a:rPr>
              <a:t>demands.</a:t>
            </a:r>
          </a:p>
          <a:p>
            <a:pPr>
              <a:spcBef>
                <a:spcPct val="0"/>
              </a:spcBef>
              <a:buFont typeface="Arial" charset="0"/>
              <a:buNone/>
            </a:pPr>
            <a:endParaRPr lang="en-US" sz="2800" b="1" dirty="0" smtClean="0">
              <a:ea typeface="ＭＳ Ｐゴシック" pitchFamily="34" charset="-128"/>
            </a:endParaRPr>
          </a:p>
          <a:p>
            <a:pPr>
              <a:buFont typeface="Arial" charset="0"/>
              <a:buNone/>
            </a:pPr>
            <a:endParaRPr lang="en-US" dirty="0" smtClean="0">
              <a:ea typeface="ＭＳ Ｐゴシック" pitchFamily="34" charset="-128"/>
            </a:endParaRPr>
          </a:p>
          <a:p>
            <a:pPr>
              <a:buFont typeface="Arial" charset="0"/>
              <a:buNone/>
            </a:pPr>
            <a:r>
              <a:rPr lang="en-US" sz="2600" b="1" dirty="0" smtClean="0">
                <a:ea typeface="ＭＳ Ｐゴシック" pitchFamily="34" charset="-128"/>
              </a:rPr>
              <a:t>										</a:t>
            </a:r>
          </a:p>
          <a:p>
            <a:pPr>
              <a:buFont typeface="Arial" charset="0"/>
              <a:buNone/>
            </a:pPr>
            <a:r>
              <a:rPr lang="en-US" sz="2600" b="1" dirty="0" smtClean="0">
                <a:ea typeface="ＭＳ Ｐゴシック" pitchFamily="34" charset="-128"/>
              </a:rPr>
              <a:t>						Many tunnels do not 					meet ADA requirements.</a:t>
            </a:r>
            <a:endParaRPr lang="en-US" dirty="0" smtClean="0">
              <a:ea typeface="ＭＳ Ｐゴシック" pitchFamily="34" charset="-128"/>
            </a:endParaRPr>
          </a:p>
        </p:txBody>
      </p:sp>
    </p:spTree>
  </p:cSld>
  <p:clrMapOvr>
    <a:masterClrMapping/>
  </p:clrMapOvr>
  <p:transition advTm="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chi-heavy-rain-20120826.jpg"/>
          <p:cNvPicPr>
            <a:picLocks noChangeAspect="1"/>
          </p:cNvPicPr>
          <p:nvPr/>
        </p:nvPicPr>
        <p:blipFill>
          <a:blip r:embed="rId3" cstate="email"/>
          <a:srcRect/>
          <a:stretch>
            <a:fillRect/>
          </a:stretch>
        </p:blipFill>
        <p:spPr bwMode="auto">
          <a:xfrm>
            <a:off x="762000" y="4724400"/>
            <a:ext cx="1828800" cy="1208088"/>
          </a:xfrm>
          <a:prstGeom prst="rect">
            <a:avLst/>
          </a:prstGeom>
          <a:ln>
            <a:noFill/>
          </a:ln>
          <a:effectLst/>
        </p:spPr>
      </p:pic>
      <p:pic>
        <p:nvPicPr>
          <p:cNvPr id="66563" name="Picture 10" descr="imagesCA6HGBCC.jpg"/>
          <p:cNvPicPr>
            <a:picLocks noChangeAspect="1"/>
          </p:cNvPicPr>
          <p:nvPr/>
        </p:nvPicPr>
        <p:blipFill>
          <a:blip r:embed="rId4" cstate="email"/>
          <a:srcRect/>
          <a:stretch>
            <a:fillRect/>
          </a:stretch>
        </p:blipFill>
        <p:spPr bwMode="auto">
          <a:xfrm>
            <a:off x="2743200" y="4724400"/>
            <a:ext cx="1882775" cy="1177925"/>
          </a:xfrm>
          <a:prstGeom prst="rect">
            <a:avLst/>
          </a:prstGeom>
          <a:ln>
            <a:noFill/>
          </a:ln>
          <a:effectLst/>
        </p:spPr>
      </p:pic>
      <p:pic>
        <p:nvPicPr>
          <p:cNvPr id="66564" name="Picture 10"/>
          <p:cNvPicPr>
            <a:picLocks noChangeAspect="1" noChangeArrowheads="1"/>
          </p:cNvPicPr>
          <p:nvPr/>
        </p:nvPicPr>
        <p:blipFill>
          <a:blip r:embed="rId5" cstate="email"/>
          <a:srcRect/>
          <a:stretch>
            <a:fillRect/>
          </a:stretch>
        </p:blipFill>
        <p:spPr bwMode="auto">
          <a:xfrm>
            <a:off x="4191000" y="2133600"/>
            <a:ext cx="4111625" cy="2327275"/>
          </a:xfrm>
          <a:prstGeom prst="rect">
            <a:avLst/>
          </a:prstGeom>
          <a:ln>
            <a:noFill/>
          </a:ln>
          <a:effectLst/>
        </p:spPr>
      </p:pic>
      <p:pic>
        <p:nvPicPr>
          <p:cNvPr id="66565" name="Picture 7" descr="\\civil-itasca\eng2\Jobs\2525\2525 - CPC PPT Pictures\Slide 53-2.jpg"/>
          <p:cNvPicPr>
            <a:picLocks noChangeAspect="1" noChangeArrowheads="1"/>
          </p:cNvPicPr>
          <p:nvPr/>
        </p:nvPicPr>
        <p:blipFill>
          <a:blip r:embed="rId6" cstate="email"/>
          <a:srcRect/>
          <a:stretch>
            <a:fillRect/>
          </a:stretch>
        </p:blipFill>
        <p:spPr bwMode="auto">
          <a:xfrm>
            <a:off x="609600" y="2133600"/>
            <a:ext cx="3389313" cy="2349500"/>
          </a:xfrm>
          <a:prstGeom prst="rect">
            <a:avLst/>
          </a:prstGeom>
          <a:ln>
            <a:noFill/>
          </a:ln>
          <a:effectLst/>
        </p:spPr>
      </p:pic>
      <p:pic>
        <p:nvPicPr>
          <p:cNvPr id="66566" name="Picture 9"/>
          <p:cNvPicPr>
            <a:picLocks noChangeAspect="1" noChangeArrowheads="1"/>
          </p:cNvPicPr>
          <p:nvPr/>
        </p:nvPicPr>
        <p:blipFill>
          <a:blip r:embed="rId7" cstate="email"/>
          <a:srcRect/>
          <a:stretch>
            <a:fillRect/>
          </a:stretch>
        </p:blipFill>
        <p:spPr bwMode="auto">
          <a:xfrm>
            <a:off x="6477000" y="4724400"/>
            <a:ext cx="1708150" cy="1143000"/>
          </a:xfrm>
          <a:prstGeom prst="rect">
            <a:avLst/>
          </a:prstGeom>
          <a:ln>
            <a:noFill/>
          </a:ln>
          <a:effectLst/>
        </p:spPr>
      </p:pic>
      <p:pic>
        <p:nvPicPr>
          <p:cNvPr id="66567" name="Picture 8"/>
          <p:cNvPicPr>
            <a:picLocks noChangeAspect="1" noChangeArrowheads="1"/>
          </p:cNvPicPr>
          <p:nvPr/>
        </p:nvPicPr>
        <p:blipFill>
          <a:blip r:embed="rId8" cstate="email"/>
          <a:srcRect/>
          <a:stretch>
            <a:fillRect/>
          </a:stretch>
        </p:blipFill>
        <p:spPr bwMode="auto">
          <a:xfrm>
            <a:off x="4800600" y="4724400"/>
            <a:ext cx="1527175" cy="1152525"/>
          </a:xfrm>
          <a:prstGeom prst="rect">
            <a:avLst/>
          </a:prstGeom>
          <a:ln>
            <a:noFill/>
          </a:ln>
          <a:effectLst/>
        </p:spPr>
      </p:pic>
      <p:sp>
        <p:nvSpPr>
          <p:cNvPr id="66569" name="Content Placeholder 4"/>
          <p:cNvSpPr>
            <a:spLocks noGrp="1"/>
          </p:cNvSpPr>
          <p:nvPr>
            <p:ph idx="1"/>
          </p:nvPr>
        </p:nvSpPr>
        <p:spPr>
          <a:xfrm>
            <a:off x="266700" y="990600"/>
            <a:ext cx="8610600" cy="4830763"/>
          </a:xfrm>
        </p:spPr>
        <p:txBody>
          <a:bodyPr/>
          <a:lstStyle/>
          <a:p>
            <a:pPr>
              <a:buNone/>
            </a:pPr>
            <a:r>
              <a:rPr lang="en-US" sz="2600" b="1" dirty="0" smtClean="0">
                <a:ea typeface="ＭＳ Ｐゴシック" pitchFamily="34" charset="-128"/>
              </a:rPr>
              <a:t>Wave action, flooding and ice buildup are regular problems along some portions of NLSD and the Lakefront Trail.</a:t>
            </a:r>
          </a:p>
        </p:txBody>
      </p:sp>
      <p:sp>
        <p:nvSpPr>
          <p:cNvPr id="11" name="Title 10"/>
          <p:cNvSpPr>
            <a:spLocks noGrp="1"/>
          </p:cNvSpPr>
          <p:nvPr>
            <p:ph type="title"/>
          </p:nvPr>
        </p:nvSpPr>
        <p:spPr/>
        <p:txBody>
          <a:bodyPr>
            <a:normAutofit fontScale="90000"/>
          </a:bodyPr>
          <a:lstStyle/>
          <a:p>
            <a:pPr algn="r"/>
            <a:r>
              <a:rPr lang="en-US" dirty="0" smtClean="0"/>
              <a:t>Existing Conditions - Infrastructure</a:t>
            </a:r>
            <a:endParaRPr lang="en-US" dirty="0"/>
          </a:p>
        </p:txBody>
      </p:sp>
      <p:sp>
        <p:nvSpPr>
          <p:cNvPr id="12" name="TextBox 11"/>
          <p:cNvSpPr txBox="1"/>
          <p:nvPr/>
        </p:nvSpPr>
        <p:spPr>
          <a:xfrm>
            <a:off x="7848600" y="5638800"/>
            <a:ext cx="457200" cy="381000"/>
          </a:xfrm>
          <a:prstGeom prst="rect">
            <a:avLst/>
          </a:prstGeom>
          <a:noFill/>
        </p:spPr>
        <p:txBody>
          <a:bodyPr wrap="square" rtlCol="0">
            <a:spAutoFit/>
          </a:bodyPr>
          <a:lstStyle/>
          <a:p>
            <a:r>
              <a:rPr lang="en-US" dirty="0" smtClean="0"/>
              <a:t>  </a:t>
            </a:r>
            <a:endParaRPr lang="en-US" dirty="0"/>
          </a:p>
        </p:txBody>
      </p:sp>
    </p:spTree>
  </p:cSld>
  <p:clrMapOvr>
    <a:masterClrMapping/>
  </p:clrMapOvr>
  <p:transition advTm="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Content Placeholder 6"/>
          <p:cNvSpPr>
            <a:spLocks noGrp="1"/>
          </p:cNvSpPr>
          <p:nvPr>
            <p:ph idx="1"/>
          </p:nvPr>
        </p:nvSpPr>
        <p:spPr>
          <a:xfrm>
            <a:off x="457200" y="1219200"/>
            <a:ext cx="8229600" cy="4572001"/>
          </a:xfrm>
        </p:spPr>
        <p:txBody>
          <a:bodyPr>
            <a:normAutofit/>
          </a:bodyPr>
          <a:lstStyle/>
          <a:p>
            <a:pPr>
              <a:buFont typeface="Arial" charset="0"/>
              <a:buNone/>
            </a:pPr>
            <a:endParaRPr lang="en-US" sz="1200" b="1" dirty="0" smtClean="0">
              <a:ea typeface="ＭＳ Ｐゴシック" pitchFamily="34" charset="-128"/>
            </a:endParaRPr>
          </a:p>
          <a:p>
            <a:pPr>
              <a:spcBef>
                <a:spcPts val="0"/>
              </a:spcBef>
            </a:pPr>
            <a:r>
              <a:rPr lang="en-US" sz="2800" b="1" dirty="0" smtClean="0">
                <a:ea typeface="ＭＳ Ｐゴシック" pitchFamily="34" charset="-128"/>
              </a:rPr>
              <a:t>Affords one of urban America’s</a:t>
            </a:r>
          </a:p>
          <a:p>
            <a:pPr>
              <a:spcBef>
                <a:spcPts val="0"/>
              </a:spcBef>
              <a:buNone/>
            </a:pPr>
            <a:r>
              <a:rPr lang="en-US" sz="2800" b="1" dirty="0" smtClean="0">
                <a:ea typeface="ＭＳ Ｐゴシック" pitchFamily="34" charset="-128"/>
              </a:rPr>
              <a:t>	most iconic views of a world </a:t>
            </a:r>
          </a:p>
          <a:p>
            <a:pPr>
              <a:spcBef>
                <a:spcPts val="0"/>
              </a:spcBef>
              <a:buNone/>
            </a:pPr>
            <a:r>
              <a:rPr lang="en-US" sz="2800" b="1" dirty="0" smtClean="0">
                <a:ea typeface="ＭＳ Ｐゴシック" pitchFamily="34" charset="-128"/>
              </a:rPr>
              <a:t>	class city and lakefront park.</a:t>
            </a:r>
          </a:p>
          <a:p>
            <a:pPr>
              <a:spcBef>
                <a:spcPts val="0"/>
              </a:spcBef>
            </a:pPr>
            <a:endParaRPr lang="en-US" sz="1200" b="1" dirty="0" smtClean="0">
              <a:ea typeface="ＭＳ Ｐゴシック" pitchFamily="34" charset="-128"/>
            </a:endParaRPr>
          </a:p>
          <a:p>
            <a:pPr>
              <a:spcBef>
                <a:spcPts val="0"/>
              </a:spcBef>
            </a:pPr>
            <a:endParaRPr lang="en-US" sz="2000" b="1" dirty="0" smtClean="0">
              <a:ea typeface="ＭＳ Ｐゴシック" pitchFamily="34" charset="-128"/>
            </a:endParaRPr>
          </a:p>
          <a:p>
            <a:pPr>
              <a:spcBef>
                <a:spcPts val="0"/>
              </a:spcBef>
            </a:pPr>
            <a:r>
              <a:rPr lang="en-US" sz="2800" b="1" dirty="0" smtClean="0">
                <a:ea typeface="ＭＳ Ｐゴシック" pitchFamily="34" charset="-128"/>
              </a:rPr>
              <a:t>Critical traffic artery designated </a:t>
            </a:r>
          </a:p>
          <a:p>
            <a:pPr>
              <a:spcBef>
                <a:spcPts val="0"/>
              </a:spcBef>
              <a:buNone/>
            </a:pPr>
            <a:r>
              <a:rPr lang="en-US" sz="2800" b="1" dirty="0" smtClean="0">
                <a:ea typeface="ＭＳ Ｐゴシック" pitchFamily="34" charset="-128"/>
              </a:rPr>
              <a:t>	as  U.S. Route 41.</a:t>
            </a:r>
          </a:p>
          <a:p>
            <a:pPr>
              <a:spcBef>
                <a:spcPts val="0"/>
              </a:spcBef>
              <a:buNone/>
            </a:pPr>
            <a:endParaRPr lang="en-US" sz="2000" b="1" dirty="0" smtClean="0">
              <a:ea typeface="ＭＳ Ｐゴシック" pitchFamily="34" charset="-128"/>
            </a:endParaRPr>
          </a:p>
          <a:p>
            <a:pPr>
              <a:spcBef>
                <a:spcPts val="0"/>
              </a:spcBef>
            </a:pPr>
            <a:r>
              <a:rPr lang="en-US" sz="2800" b="1" dirty="0" smtClean="0">
                <a:ea typeface="ＭＳ Ｐゴシック" pitchFamily="34" charset="-128"/>
              </a:rPr>
              <a:t>Under IDOT Jurisdiction.</a:t>
            </a:r>
          </a:p>
          <a:p>
            <a:pPr>
              <a:spcBef>
                <a:spcPts val="0"/>
              </a:spcBef>
            </a:pPr>
            <a:endParaRPr lang="en-US" sz="2000" b="1" dirty="0" smtClean="0">
              <a:ea typeface="ＭＳ Ｐゴシック" pitchFamily="34" charset="-128"/>
            </a:endParaRPr>
          </a:p>
          <a:p>
            <a:pPr>
              <a:spcBef>
                <a:spcPts val="0"/>
              </a:spcBef>
            </a:pPr>
            <a:r>
              <a:rPr lang="en-US" sz="2800" b="1" dirty="0" smtClean="0">
                <a:ea typeface="ＭＳ Ｐゴシック" pitchFamily="34" charset="-128"/>
              </a:rPr>
              <a:t>Trucks are prohibited.</a:t>
            </a:r>
            <a:endParaRPr lang="en-US" dirty="0" smtClean="0">
              <a:ea typeface="ＭＳ Ｐゴシック" pitchFamily="34" charset="-128"/>
            </a:endParaRPr>
          </a:p>
        </p:txBody>
      </p:sp>
      <p:sp>
        <p:nvSpPr>
          <p:cNvPr id="6" name="Title 5"/>
          <p:cNvSpPr>
            <a:spLocks noGrp="1"/>
          </p:cNvSpPr>
          <p:nvPr>
            <p:ph type="title"/>
          </p:nvPr>
        </p:nvSpPr>
        <p:spPr/>
        <p:txBody>
          <a:bodyPr>
            <a:normAutofit fontScale="90000"/>
          </a:bodyPr>
          <a:lstStyle/>
          <a:p>
            <a:r>
              <a:rPr lang="en-US" dirty="0" smtClean="0"/>
              <a:t>Lake Shore Drive </a:t>
            </a:r>
            <a:endParaRPr lang="en-US" dirty="0"/>
          </a:p>
        </p:txBody>
      </p:sp>
      <p:pic>
        <p:nvPicPr>
          <p:cNvPr id="5" name="Picture 10" descr="M:\PROPOSAL\CHICAGO\North Lake Shore Drive\Photos\2010_09_09 Altamanu Photos\DSC_0338.JPG"/>
          <p:cNvPicPr>
            <a:picLocks noChangeAspect="1" noChangeArrowheads="1"/>
          </p:cNvPicPr>
          <p:nvPr/>
        </p:nvPicPr>
        <p:blipFill>
          <a:blip r:embed="rId3" cstate="email"/>
          <a:srcRect/>
          <a:stretch>
            <a:fillRect/>
          </a:stretch>
        </p:blipFill>
        <p:spPr bwMode="auto">
          <a:xfrm>
            <a:off x="6019800" y="1295400"/>
            <a:ext cx="2661068" cy="4730514"/>
          </a:xfrm>
          <a:prstGeom prst="rect">
            <a:avLst/>
          </a:prstGeom>
          <a:ln>
            <a:noFill/>
          </a:ln>
          <a:effectLst>
            <a:softEdge rad="112500"/>
          </a:effectLst>
        </p:spPr>
      </p:pic>
    </p:spTree>
  </p:cSld>
  <p:clrMapOvr>
    <a:masterClrMapping/>
  </p:clrMapOvr>
  <p:transition advTm="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a:xfrm>
            <a:off x="381000" y="2590800"/>
            <a:ext cx="8229600" cy="1752599"/>
          </a:xfrm>
        </p:spPr>
        <p:txBody>
          <a:bodyPr>
            <a:normAutofit/>
          </a:bodyPr>
          <a:lstStyle/>
          <a:p>
            <a:pPr algn="ctr">
              <a:buNone/>
            </a:pPr>
            <a:r>
              <a:rPr lang="en-US" sz="4800" b="1" dirty="0" smtClean="0">
                <a:solidFill>
                  <a:srgbClr val="00A4FF"/>
                </a:solidFill>
              </a:rPr>
              <a:t>Public Meeting Summary</a:t>
            </a:r>
            <a:endParaRPr lang="en-US" sz="4800" b="1" dirty="0">
              <a:solidFill>
                <a:srgbClr val="00A4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Meeting Summary</a:t>
            </a:r>
            <a:endParaRPr lang="en-US" dirty="0"/>
          </a:p>
        </p:txBody>
      </p:sp>
      <p:sp>
        <p:nvSpPr>
          <p:cNvPr id="3" name="Content Placeholder 2"/>
          <p:cNvSpPr>
            <a:spLocks noGrp="1"/>
          </p:cNvSpPr>
          <p:nvPr>
            <p:ph idx="1"/>
          </p:nvPr>
        </p:nvSpPr>
        <p:spPr>
          <a:xfrm>
            <a:off x="457200" y="1295400"/>
            <a:ext cx="8458200" cy="4495801"/>
          </a:xfrm>
        </p:spPr>
        <p:txBody>
          <a:bodyPr>
            <a:normAutofit fontScale="92500" lnSpcReduction="20000"/>
          </a:bodyPr>
          <a:lstStyle/>
          <a:p>
            <a:r>
              <a:rPr lang="en-US" b="1" dirty="0" smtClean="0"/>
              <a:t>3 Public Meetings on August 6</a:t>
            </a:r>
            <a:r>
              <a:rPr lang="en-US" b="1" baseline="30000" dirty="0" smtClean="0"/>
              <a:t>th</a:t>
            </a:r>
            <a:r>
              <a:rPr lang="en-US" b="1" dirty="0" smtClean="0"/>
              <a:t>, 7</a:t>
            </a:r>
            <a:r>
              <a:rPr lang="en-US" b="1" baseline="30000" dirty="0" smtClean="0"/>
              <a:t>th</a:t>
            </a:r>
            <a:r>
              <a:rPr lang="en-US" b="1" dirty="0" smtClean="0"/>
              <a:t> and 8</a:t>
            </a:r>
            <a:r>
              <a:rPr lang="en-US" b="1" baseline="30000" dirty="0" smtClean="0"/>
              <a:t>th</a:t>
            </a:r>
            <a:r>
              <a:rPr lang="en-US" b="1" dirty="0" smtClean="0"/>
              <a:t>  </a:t>
            </a:r>
          </a:p>
          <a:p>
            <a:pPr lvl="1">
              <a:buFont typeface="Courier New" pitchFamily="49" charset="0"/>
              <a:buChar char="o"/>
            </a:pPr>
            <a:r>
              <a:rPr lang="en-US" sz="2400" dirty="0" smtClean="0"/>
              <a:t>Gill Park</a:t>
            </a:r>
          </a:p>
          <a:p>
            <a:pPr lvl="1">
              <a:buFont typeface="Courier New" pitchFamily="49" charset="0"/>
              <a:buChar char="o"/>
            </a:pPr>
            <a:r>
              <a:rPr lang="en-US" sz="2400" dirty="0" smtClean="0"/>
              <a:t>Peggy </a:t>
            </a:r>
            <a:r>
              <a:rPr lang="en-US" sz="2400" dirty="0" err="1" smtClean="0"/>
              <a:t>Notebaert</a:t>
            </a:r>
            <a:r>
              <a:rPr lang="en-US" sz="2400" dirty="0" smtClean="0"/>
              <a:t> Nature Museum</a:t>
            </a:r>
          </a:p>
          <a:p>
            <a:pPr lvl="1">
              <a:buFont typeface="Courier New" pitchFamily="49" charset="0"/>
              <a:buChar char="o"/>
            </a:pPr>
            <a:r>
              <a:rPr lang="en-US" sz="2400" dirty="0" smtClean="0"/>
              <a:t>Truman College</a:t>
            </a:r>
          </a:p>
          <a:p>
            <a:pPr lvl="1">
              <a:buFont typeface="Courier New" pitchFamily="49" charset="0"/>
              <a:buChar char="o"/>
            </a:pPr>
            <a:r>
              <a:rPr lang="en-US" sz="2400" dirty="0" smtClean="0"/>
              <a:t>440 Attendees</a:t>
            </a:r>
          </a:p>
          <a:p>
            <a:pPr lvl="1"/>
            <a:endParaRPr lang="en-US" sz="2400" dirty="0" smtClean="0"/>
          </a:p>
          <a:p>
            <a:r>
              <a:rPr lang="en-US" b="1" dirty="0" smtClean="0"/>
              <a:t>Over 450 written comments</a:t>
            </a:r>
          </a:p>
          <a:p>
            <a:pPr lvl="1">
              <a:buFont typeface="Courier New" pitchFamily="49" charset="0"/>
              <a:buChar char="o"/>
            </a:pPr>
            <a:r>
              <a:rPr lang="en-US" sz="2400" dirty="0" smtClean="0"/>
              <a:t>Comment Forms</a:t>
            </a:r>
          </a:p>
          <a:p>
            <a:pPr lvl="1">
              <a:buFont typeface="Courier New" pitchFamily="49" charset="0"/>
              <a:buChar char="o"/>
            </a:pPr>
            <a:r>
              <a:rPr lang="en-US" sz="2400" dirty="0" smtClean="0"/>
              <a:t>Postcards to the Drive</a:t>
            </a:r>
          </a:p>
          <a:p>
            <a:pPr lvl="1">
              <a:buFont typeface="Courier New" pitchFamily="49" charset="0"/>
              <a:buChar char="o"/>
            </a:pPr>
            <a:r>
              <a:rPr lang="en-US" sz="2400" dirty="0" smtClean="0"/>
              <a:t>Share Your Ideas</a:t>
            </a:r>
          </a:p>
          <a:p>
            <a:pPr lvl="1">
              <a:buFont typeface="Courier New" pitchFamily="49" charset="0"/>
              <a:buChar char="o"/>
            </a:pPr>
            <a:r>
              <a:rPr lang="en-US" sz="2400" dirty="0" smtClean="0"/>
              <a:t>Needs Assessment Mapping Exercise</a:t>
            </a:r>
          </a:p>
          <a:p>
            <a:pPr lvl="1">
              <a:buFont typeface="Courier New" pitchFamily="49" charset="0"/>
              <a:buChar char="o"/>
            </a:pPr>
            <a:r>
              <a:rPr lang="en-US" sz="2400" dirty="0" smtClean="0"/>
              <a:t>Online comments</a:t>
            </a:r>
          </a:p>
          <a:p>
            <a:pPr lvl="1"/>
            <a:endParaRPr lang="en-US" sz="2400" dirty="0" smtClean="0"/>
          </a:p>
          <a:p>
            <a:endParaRPr lang="en-US" dirty="0" smtClean="0">
              <a:solidFill>
                <a:srgbClr val="00A4FF"/>
              </a:solidFill>
            </a:endParaRPr>
          </a:p>
          <a:p>
            <a:endParaRPr lang="en-US" dirty="0" smtClean="0"/>
          </a:p>
        </p:txBody>
      </p:sp>
      <p:pic>
        <p:nvPicPr>
          <p:cNvPr id="5" name="Picture 4" descr="2525-PIM_01-Community Context and Needs Assessment-Gill Park 2013-08-06.jpg"/>
          <p:cNvPicPr>
            <a:picLocks noChangeAspect="1"/>
          </p:cNvPicPr>
          <p:nvPr/>
        </p:nvPicPr>
        <p:blipFill>
          <a:blip r:embed="rId2" cstate="print"/>
          <a:srcRect l="67500" t="11667" r="833" b="41667"/>
          <a:stretch>
            <a:fillRect/>
          </a:stretch>
        </p:blipFill>
        <p:spPr>
          <a:xfrm>
            <a:off x="5562600" y="4038600"/>
            <a:ext cx="2895600" cy="2133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C:\Users\mly\IMG_0558.JPG"/>
          <p:cNvPicPr>
            <a:picLocks noChangeAspect="1" noChangeArrowheads="1"/>
          </p:cNvPicPr>
          <p:nvPr/>
        </p:nvPicPr>
        <p:blipFill>
          <a:blip r:embed="rId3" cstate="print"/>
          <a:srcRect/>
          <a:stretch>
            <a:fillRect/>
          </a:stretch>
        </p:blipFill>
        <p:spPr bwMode="auto">
          <a:xfrm>
            <a:off x="7086600" y="3048000"/>
            <a:ext cx="1828800"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Postcard.jpg"/>
          <p:cNvPicPr>
            <a:picLocks noChangeAspect="1"/>
          </p:cNvPicPr>
          <p:nvPr/>
        </p:nvPicPr>
        <p:blipFill>
          <a:blip r:embed="rId4" cstate="print"/>
          <a:stretch>
            <a:fillRect/>
          </a:stretch>
        </p:blipFill>
        <p:spPr>
          <a:xfrm rot="20700380">
            <a:off x="5523292" y="3019933"/>
            <a:ext cx="1694642"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Meeting Summary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Themes We Heard:</a:t>
            </a:r>
          </a:p>
          <a:p>
            <a:endParaRPr lang="en-US" sz="2200" b="1" dirty="0" smtClean="0"/>
          </a:p>
          <a:p>
            <a:pPr lvl="1">
              <a:buFont typeface="Courier New" pitchFamily="49" charset="0"/>
              <a:buChar char="o"/>
            </a:pPr>
            <a:r>
              <a:rPr lang="en-US" b="1" dirty="0" smtClean="0">
                <a:solidFill>
                  <a:srgbClr val="00A4FF"/>
                </a:solidFill>
              </a:rPr>
              <a:t>Reduce congestion and improve mobility.</a:t>
            </a:r>
          </a:p>
          <a:p>
            <a:pPr lvl="1">
              <a:buFont typeface="Courier New" pitchFamily="49" charset="0"/>
              <a:buChar char="o"/>
            </a:pPr>
            <a:endParaRPr lang="en-US" sz="1400" b="1" dirty="0" smtClean="0">
              <a:solidFill>
                <a:srgbClr val="00A4FF"/>
              </a:solidFill>
            </a:endParaRPr>
          </a:p>
          <a:p>
            <a:pPr lvl="1">
              <a:buFont typeface="Courier New" pitchFamily="49" charset="0"/>
              <a:buChar char="o"/>
            </a:pPr>
            <a:r>
              <a:rPr lang="en-US" b="1" dirty="0" smtClean="0">
                <a:solidFill>
                  <a:srgbClr val="00A4FF"/>
                </a:solidFill>
              </a:rPr>
              <a:t>Improve safety.</a:t>
            </a:r>
          </a:p>
          <a:p>
            <a:pPr lvl="1">
              <a:buFont typeface="Courier New" pitchFamily="49" charset="0"/>
              <a:buChar char="o"/>
            </a:pPr>
            <a:endParaRPr lang="en-US" sz="1400" b="1" dirty="0" smtClean="0">
              <a:solidFill>
                <a:srgbClr val="00A4FF"/>
              </a:solidFill>
            </a:endParaRPr>
          </a:p>
          <a:p>
            <a:pPr lvl="1">
              <a:buFont typeface="Courier New" pitchFamily="49" charset="0"/>
              <a:buChar char="o"/>
            </a:pPr>
            <a:r>
              <a:rPr lang="en-US" b="1" dirty="0" smtClean="0">
                <a:solidFill>
                  <a:srgbClr val="00A4FF"/>
                </a:solidFill>
              </a:rPr>
              <a:t>Improve transit. </a:t>
            </a:r>
          </a:p>
          <a:p>
            <a:pPr lvl="1">
              <a:buFont typeface="Courier New" pitchFamily="49" charset="0"/>
              <a:buChar char="o"/>
            </a:pPr>
            <a:endParaRPr lang="en-US" sz="1300" b="1" dirty="0" smtClean="0">
              <a:solidFill>
                <a:srgbClr val="00A4FF"/>
              </a:solidFill>
            </a:endParaRPr>
          </a:p>
          <a:p>
            <a:pPr lvl="1">
              <a:buFont typeface="Courier New" pitchFamily="49" charset="0"/>
              <a:buChar char="o"/>
            </a:pPr>
            <a:r>
              <a:rPr lang="en-US" b="1" dirty="0" smtClean="0">
                <a:solidFill>
                  <a:srgbClr val="00A4FF"/>
                </a:solidFill>
              </a:rPr>
              <a:t>Improve east-west access.</a:t>
            </a:r>
          </a:p>
          <a:p>
            <a:pPr lvl="1">
              <a:buFont typeface="Courier New" pitchFamily="49" charset="0"/>
              <a:buChar char="o"/>
            </a:pPr>
            <a:endParaRPr lang="en-US" sz="1300" b="1" dirty="0" smtClean="0">
              <a:solidFill>
                <a:srgbClr val="00A4FF"/>
              </a:solidFill>
            </a:endParaRPr>
          </a:p>
          <a:p>
            <a:pPr lvl="1">
              <a:buFont typeface="Courier New" pitchFamily="49" charset="0"/>
              <a:buChar char="o"/>
            </a:pPr>
            <a:r>
              <a:rPr lang="en-US" b="1" dirty="0" smtClean="0">
                <a:solidFill>
                  <a:srgbClr val="00A4FF"/>
                </a:solidFill>
              </a:rPr>
              <a:t>Provide expanded and safer bicycle &amp; pedestrian facilities. </a:t>
            </a: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Problem Statement</a:t>
            </a:r>
            <a:endParaRPr lang="en-US" dirty="0"/>
          </a:p>
        </p:txBody>
      </p:sp>
      <p:pic>
        <p:nvPicPr>
          <p:cNvPr id="15" name="Picture 14" descr="Milestones_01.jpg"/>
          <p:cNvPicPr>
            <a:picLocks noChangeAspect="1"/>
          </p:cNvPicPr>
          <p:nvPr/>
        </p:nvPicPr>
        <p:blipFill>
          <a:blip r:embed="rId3" cstate="print">
            <a:clrChange>
              <a:clrFrom>
                <a:srgbClr val="FFFFFF"/>
              </a:clrFrom>
              <a:clrTo>
                <a:srgbClr val="FFFFFF">
                  <a:alpha val="0"/>
                </a:srgbClr>
              </a:clrTo>
            </a:clrChange>
          </a:blip>
          <a:srcRect l="-177" r="-177" b="66234"/>
          <a:stretch>
            <a:fillRect/>
          </a:stretch>
        </p:blipFill>
        <p:spPr>
          <a:xfrm>
            <a:off x="762000" y="990600"/>
            <a:ext cx="7620000" cy="1981200"/>
          </a:xfrm>
          <a:prstGeom prst="rect">
            <a:avLst/>
          </a:prstGeom>
        </p:spPr>
      </p:pic>
      <p:grpSp>
        <p:nvGrpSpPr>
          <p:cNvPr id="5" name="Group 4"/>
          <p:cNvGrpSpPr>
            <a:grpSpLocks noChangeAspect="1"/>
          </p:cNvGrpSpPr>
          <p:nvPr/>
        </p:nvGrpSpPr>
        <p:grpSpPr bwMode="auto">
          <a:xfrm>
            <a:off x="1371600" y="1066800"/>
            <a:ext cx="622546" cy="652462"/>
            <a:chOff x="624" y="1248"/>
            <a:chExt cx="437" cy="458"/>
          </a:xfrm>
        </p:grpSpPr>
        <p:sp>
          <p:nvSpPr>
            <p:cNvPr id="6" name="AutoShape 4"/>
            <p:cNvSpPr>
              <a:spLocks noChangeAspect="1" noChangeArrowheads="1" noTextEdit="1"/>
            </p:cNvSpPr>
            <p:nvPr/>
          </p:nvSpPr>
          <p:spPr bwMode="auto">
            <a:xfrm>
              <a:off x="624" y="1248"/>
              <a:ext cx="437" cy="4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635" y="1261"/>
              <a:ext cx="412" cy="434"/>
            </a:xfrm>
            <a:custGeom>
              <a:avLst/>
              <a:gdLst/>
              <a:ahLst/>
              <a:cxnLst>
                <a:cxn ang="0">
                  <a:pos x="824" y="21"/>
                </a:cxn>
                <a:cxn ang="0">
                  <a:pos x="677" y="194"/>
                </a:cxn>
                <a:cxn ang="0">
                  <a:pos x="537" y="374"/>
                </a:cxn>
                <a:cxn ang="0">
                  <a:pos x="472" y="467"/>
                </a:cxn>
                <a:cxn ang="0">
                  <a:pos x="349" y="654"/>
                </a:cxn>
                <a:cxn ang="0">
                  <a:pos x="290" y="750"/>
                </a:cxn>
                <a:cxn ang="0">
                  <a:pos x="270" y="789"/>
                </a:cxn>
                <a:cxn ang="0">
                  <a:pos x="248" y="824"/>
                </a:cxn>
                <a:cxn ang="0">
                  <a:pos x="224" y="848"/>
                </a:cxn>
                <a:cxn ang="0">
                  <a:pos x="194" y="863"/>
                </a:cxn>
                <a:cxn ang="0">
                  <a:pos x="161" y="867"/>
                </a:cxn>
                <a:cxn ang="0">
                  <a:pos x="145" y="866"/>
                </a:cxn>
                <a:cxn ang="0">
                  <a:pos x="121" y="861"/>
                </a:cxn>
                <a:cxn ang="0">
                  <a:pos x="111" y="858"/>
                </a:cxn>
                <a:cxn ang="0">
                  <a:pos x="91" y="846"/>
                </a:cxn>
                <a:cxn ang="0">
                  <a:pos x="75" y="827"/>
                </a:cxn>
                <a:cxn ang="0">
                  <a:pos x="67" y="818"/>
                </a:cxn>
                <a:cxn ang="0">
                  <a:pos x="49" y="777"/>
                </a:cxn>
                <a:cxn ang="0">
                  <a:pos x="36" y="740"/>
                </a:cxn>
                <a:cxn ang="0">
                  <a:pos x="21" y="688"/>
                </a:cxn>
                <a:cxn ang="0">
                  <a:pos x="19" y="679"/>
                </a:cxn>
                <a:cxn ang="0">
                  <a:pos x="1" y="609"/>
                </a:cxn>
                <a:cxn ang="0">
                  <a:pos x="0" y="597"/>
                </a:cxn>
                <a:cxn ang="0">
                  <a:pos x="3" y="580"/>
                </a:cxn>
                <a:cxn ang="0">
                  <a:pos x="10" y="564"/>
                </a:cxn>
                <a:cxn ang="0">
                  <a:pos x="22" y="549"/>
                </a:cxn>
                <a:cxn ang="0">
                  <a:pos x="40" y="535"/>
                </a:cxn>
                <a:cxn ang="0">
                  <a:pos x="60" y="523"/>
                </a:cxn>
                <a:cxn ang="0">
                  <a:pos x="99" y="508"/>
                </a:cxn>
                <a:cxn ang="0">
                  <a:pos x="117" y="506"/>
                </a:cxn>
                <a:cxn ang="0">
                  <a:pos x="129" y="508"/>
                </a:cxn>
                <a:cxn ang="0">
                  <a:pos x="138" y="514"/>
                </a:cxn>
                <a:cxn ang="0">
                  <a:pos x="141" y="518"/>
                </a:cxn>
                <a:cxn ang="0">
                  <a:pos x="156" y="546"/>
                </a:cxn>
                <a:cxn ang="0">
                  <a:pos x="170" y="586"/>
                </a:cxn>
                <a:cxn ang="0">
                  <a:pos x="180" y="610"/>
                </a:cxn>
                <a:cxn ang="0">
                  <a:pos x="192" y="634"/>
                </a:cxn>
                <a:cxn ang="0">
                  <a:pos x="201" y="642"/>
                </a:cxn>
                <a:cxn ang="0">
                  <a:pos x="204" y="643"/>
                </a:cxn>
                <a:cxn ang="0">
                  <a:pos x="215" y="634"/>
                </a:cxn>
                <a:cxn ang="0">
                  <a:pos x="261" y="570"/>
                </a:cxn>
                <a:cxn ang="0">
                  <a:pos x="297" y="512"/>
                </a:cxn>
                <a:cxn ang="0">
                  <a:pos x="431" y="305"/>
                </a:cxn>
                <a:cxn ang="0">
                  <a:pos x="502" y="204"/>
                </a:cxn>
                <a:cxn ang="0">
                  <a:pos x="552" y="135"/>
                </a:cxn>
                <a:cxn ang="0">
                  <a:pos x="571" y="109"/>
                </a:cxn>
                <a:cxn ang="0">
                  <a:pos x="609" y="70"/>
                </a:cxn>
                <a:cxn ang="0">
                  <a:pos x="627" y="55"/>
                </a:cxn>
                <a:cxn ang="0">
                  <a:pos x="660" y="34"/>
                </a:cxn>
                <a:cxn ang="0">
                  <a:pos x="701" y="18"/>
                </a:cxn>
                <a:cxn ang="0">
                  <a:pos x="725" y="12"/>
                </a:cxn>
                <a:cxn ang="0">
                  <a:pos x="783" y="3"/>
                </a:cxn>
                <a:cxn ang="0">
                  <a:pos x="824" y="21"/>
                </a:cxn>
              </a:cxnLst>
              <a:rect l="0" t="0" r="r" b="b"/>
              <a:pathLst>
                <a:path w="824" h="867">
                  <a:moveTo>
                    <a:pt x="824" y="21"/>
                  </a:moveTo>
                  <a:lnTo>
                    <a:pt x="824" y="21"/>
                  </a:lnTo>
                  <a:lnTo>
                    <a:pt x="749" y="106"/>
                  </a:lnTo>
                  <a:lnTo>
                    <a:pt x="677" y="194"/>
                  </a:lnTo>
                  <a:lnTo>
                    <a:pt x="606" y="284"/>
                  </a:lnTo>
                  <a:lnTo>
                    <a:pt x="537" y="374"/>
                  </a:lnTo>
                  <a:lnTo>
                    <a:pt x="537" y="374"/>
                  </a:lnTo>
                  <a:lnTo>
                    <a:pt x="472" y="467"/>
                  </a:lnTo>
                  <a:lnTo>
                    <a:pt x="409" y="561"/>
                  </a:lnTo>
                  <a:lnTo>
                    <a:pt x="349" y="654"/>
                  </a:lnTo>
                  <a:lnTo>
                    <a:pt x="290" y="750"/>
                  </a:lnTo>
                  <a:lnTo>
                    <a:pt x="290" y="750"/>
                  </a:lnTo>
                  <a:lnTo>
                    <a:pt x="270" y="789"/>
                  </a:lnTo>
                  <a:lnTo>
                    <a:pt x="270" y="789"/>
                  </a:lnTo>
                  <a:lnTo>
                    <a:pt x="260" y="809"/>
                  </a:lnTo>
                  <a:lnTo>
                    <a:pt x="248" y="824"/>
                  </a:lnTo>
                  <a:lnTo>
                    <a:pt x="236" y="837"/>
                  </a:lnTo>
                  <a:lnTo>
                    <a:pt x="224" y="848"/>
                  </a:lnTo>
                  <a:lnTo>
                    <a:pt x="209" y="857"/>
                  </a:lnTo>
                  <a:lnTo>
                    <a:pt x="194" y="863"/>
                  </a:lnTo>
                  <a:lnTo>
                    <a:pt x="177" y="866"/>
                  </a:lnTo>
                  <a:lnTo>
                    <a:pt x="161" y="867"/>
                  </a:lnTo>
                  <a:lnTo>
                    <a:pt x="161" y="867"/>
                  </a:lnTo>
                  <a:lnTo>
                    <a:pt x="145" y="866"/>
                  </a:lnTo>
                  <a:lnTo>
                    <a:pt x="132" y="864"/>
                  </a:lnTo>
                  <a:lnTo>
                    <a:pt x="121" y="861"/>
                  </a:lnTo>
                  <a:lnTo>
                    <a:pt x="111" y="858"/>
                  </a:lnTo>
                  <a:lnTo>
                    <a:pt x="111" y="858"/>
                  </a:lnTo>
                  <a:lnTo>
                    <a:pt x="100" y="852"/>
                  </a:lnTo>
                  <a:lnTo>
                    <a:pt x="91" y="846"/>
                  </a:lnTo>
                  <a:lnTo>
                    <a:pt x="82" y="837"/>
                  </a:lnTo>
                  <a:lnTo>
                    <a:pt x="75" y="827"/>
                  </a:lnTo>
                  <a:lnTo>
                    <a:pt x="75" y="827"/>
                  </a:lnTo>
                  <a:lnTo>
                    <a:pt x="67" y="818"/>
                  </a:lnTo>
                  <a:lnTo>
                    <a:pt x="61" y="806"/>
                  </a:lnTo>
                  <a:lnTo>
                    <a:pt x="49" y="777"/>
                  </a:lnTo>
                  <a:lnTo>
                    <a:pt x="49" y="777"/>
                  </a:lnTo>
                  <a:lnTo>
                    <a:pt x="36" y="740"/>
                  </a:lnTo>
                  <a:lnTo>
                    <a:pt x="21" y="688"/>
                  </a:lnTo>
                  <a:lnTo>
                    <a:pt x="21" y="688"/>
                  </a:lnTo>
                  <a:lnTo>
                    <a:pt x="19" y="679"/>
                  </a:lnTo>
                  <a:lnTo>
                    <a:pt x="19" y="679"/>
                  </a:lnTo>
                  <a:lnTo>
                    <a:pt x="6" y="625"/>
                  </a:lnTo>
                  <a:lnTo>
                    <a:pt x="1" y="609"/>
                  </a:lnTo>
                  <a:lnTo>
                    <a:pt x="0" y="597"/>
                  </a:lnTo>
                  <a:lnTo>
                    <a:pt x="0" y="597"/>
                  </a:lnTo>
                  <a:lnTo>
                    <a:pt x="1" y="588"/>
                  </a:lnTo>
                  <a:lnTo>
                    <a:pt x="3" y="580"/>
                  </a:lnTo>
                  <a:lnTo>
                    <a:pt x="6" y="573"/>
                  </a:lnTo>
                  <a:lnTo>
                    <a:pt x="10" y="564"/>
                  </a:lnTo>
                  <a:lnTo>
                    <a:pt x="16" y="556"/>
                  </a:lnTo>
                  <a:lnTo>
                    <a:pt x="22" y="549"/>
                  </a:lnTo>
                  <a:lnTo>
                    <a:pt x="30" y="543"/>
                  </a:lnTo>
                  <a:lnTo>
                    <a:pt x="40" y="535"/>
                  </a:lnTo>
                  <a:lnTo>
                    <a:pt x="40" y="535"/>
                  </a:lnTo>
                  <a:lnTo>
                    <a:pt x="60" y="523"/>
                  </a:lnTo>
                  <a:lnTo>
                    <a:pt x="79" y="514"/>
                  </a:lnTo>
                  <a:lnTo>
                    <a:pt x="99" y="508"/>
                  </a:lnTo>
                  <a:lnTo>
                    <a:pt x="117" y="506"/>
                  </a:lnTo>
                  <a:lnTo>
                    <a:pt x="117" y="506"/>
                  </a:lnTo>
                  <a:lnTo>
                    <a:pt x="123" y="506"/>
                  </a:lnTo>
                  <a:lnTo>
                    <a:pt x="129" y="508"/>
                  </a:lnTo>
                  <a:lnTo>
                    <a:pt x="133" y="511"/>
                  </a:lnTo>
                  <a:lnTo>
                    <a:pt x="138" y="514"/>
                  </a:lnTo>
                  <a:lnTo>
                    <a:pt x="138" y="514"/>
                  </a:lnTo>
                  <a:lnTo>
                    <a:pt x="141" y="518"/>
                  </a:lnTo>
                  <a:lnTo>
                    <a:pt x="145" y="526"/>
                  </a:lnTo>
                  <a:lnTo>
                    <a:pt x="156" y="546"/>
                  </a:lnTo>
                  <a:lnTo>
                    <a:pt x="156" y="546"/>
                  </a:lnTo>
                  <a:lnTo>
                    <a:pt x="170" y="586"/>
                  </a:lnTo>
                  <a:lnTo>
                    <a:pt x="170" y="586"/>
                  </a:lnTo>
                  <a:lnTo>
                    <a:pt x="180" y="610"/>
                  </a:lnTo>
                  <a:lnTo>
                    <a:pt x="189" y="628"/>
                  </a:lnTo>
                  <a:lnTo>
                    <a:pt x="192" y="634"/>
                  </a:lnTo>
                  <a:lnTo>
                    <a:pt x="197" y="639"/>
                  </a:lnTo>
                  <a:lnTo>
                    <a:pt x="201" y="642"/>
                  </a:lnTo>
                  <a:lnTo>
                    <a:pt x="204" y="643"/>
                  </a:lnTo>
                  <a:lnTo>
                    <a:pt x="204" y="643"/>
                  </a:lnTo>
                  <a:lnTo>
                    <a:pt x="209" y="640"/>
                  </a:lnTo>
                  <a:lnTo>
                    <a:pt x="215" y="634"/>
                  </a:lnTo>
                  <a:lnTo>
                    <a:pt x="233" y="610"/>
                  </a:lnTo>
                  <a:lnTo>
                    <a:pt x="261" y="570"/>
                  </a:lnTo>
                  <a:lnTo>
                    <a:pt x="297" y="512"/>
                  </a:lnTo>
                  <a:lnTo>
                    <a:pt x="297" y="512"/>
                  </a:lnTo>
                  <a:lnTo>
                    <a:pt x="370" y="400"/>
                  </a:lnTo>
                  <a:lnTo>
                    <a:pt x="431" y="305"/>
                  </a:lnTo>
                  <a:lnTo>
                    <a:pt x="431" y="305"/>
                  </a:lnTo>
                  <a:lnTo>
                    <a:pt x="502" y="204"/>
                  </a:lnTo>
                  <a:lnTo>
                    <a:pt x="529" y="165"/>
                  </a:lnTo>
                  <a:lnTo>
                    <a:pt x="552" y="135"/>
                  </a:lnTo>
                  <a:lnTo>
                    <a:pt x="552" y="135"/>
                  </a:lnTo>
                  <a:lnTo>
                    <a:pt x="571" y="109"/>
                  </a:lnTo>
                  <a:lnTo>
                    <a:pt x="591" y="88"/>
                  </a:lnTo>
                  <a:lnTo>
                    <a:pt x="609" y="70"/>
                  </a:lnTo>
                  <a:lnTo>
                    <a:pt x="627" y="55"/>
                  </a:lnTo>
                  <a:lnTo>
                    <a:pt x="627" y="55"/>
                  </a:lnTo>
                  <a:lnTo>
                    <a:pt x="642" y="43"/>
                  </a:lnTo>
                  <a:lnTo>
                    <a:pt x="660" y="34"/>
                  </a:lnTo>
                  <a:lnTo>
                    <a:pt x="680" y="25"/>
                  </a:lnTo>
                  <a:lnTo>
                    <a:pt x="701" y="18"/>
                  </a:lnTo>
                  <a:lnTo>
                    <a:pt x="701" y="18"/>
                  </a:lnTo>
                  <a:lnTo>
                    <a:pt x="725" y="12"/>
                  </a:lnTo>
                  <a:lnTo>
                    <a:pt x="752" y="6"/>
                  </a:lnTo>
                  <a:lnTo>
                    <a:pt x="783" y="3"/>
                  </a:lnTo>
                  <a:lnTo>
                    <a:pt x="816" y="0"/>
                  </a:lnTo>
                  <a:lnTo>
                    <a:pt x="824" y="21"/>
                  </a:lnTo>
                  <a:close/>
                </a:path>
              </a:pathLst>
            </a:custGeom>
            <a:solidFill>
              <a:srgbClr val="DF14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626" y="1250"/>
              <a:ext cx="433" cy="454"/>
            </a:xfrm>
            <a:custGeom>
              <a:avLst/>
              <a:gdLst/>
              <a:ahLst/>
              <a:cxnLst>
                <a:cxn ang="0">
                  <a:pos x="835" y="2"/>
                </a:cxn>
                <a:cxn ang="0">
                  <a:pos x="800" y="5"/>
                </a:cxn>
                <a:cxn ang="0">
                  <a:pos x="740" y="14"/>
                </a:cxn>
                <a:cxn ang="0">
                  <a:pos x="715" y="21"/>
                </a:cxn>
                <a:cxn ang="0">
                  <a:pos x="669" y="39"/>
                </a:cxn>
                <a:cxn ang="0">
                  <a:pos x="633" y="62"/>
                </a:cxn>
                <a:cxn ang="0">
                  <a:pos x="615" y="78"/>
                </a:cxn>
                <a:cxn ang="0">
                  <a:pos x="576" y="119"/>
                </a:cxn>
                <a:cxn ang="0">
                  <a:pos x="555" y="144"/>
                </a:cxn>
                <a:cxn ang="0">
                  <a:pos x="504" y="215"/>
                </a:cxn>
                <a:cxn ang="0">
                  <a:pos x="435" y="316"/>
                </a:cxn>
                <a:cxn ang="0">
                  <a:pos x="299" y="525"/>
                </a:cxn>
                <a:cxn ang="0">
                  <a:pos x="250" y="602"/>
                </a:cxn>
                <a:cxn ang="0">
                  <a:pos x="224" y="638"/>
                </a:cxn>
                <a:cxn ang="0">
                  <a:pos x="209" y="602"/>
                </a:cxn>
                <a:cxn ang="0">
                  <a:pos x="194" y="561"/>
                </a:cxn>
                <a:cxn ang="0">
                  <a:pos x="184" y="537"/>
                </a:cxn>
                <a:cxn ang="0">
                  <a:pos x="171" y="522"/>
                </a:cxn>
                <a:cxn ang="0">
                  <a:pos x="164" y="516"/>
                </a:cxn>
                <a:cxn ang="0">
                  <a:pos x="147" y="510"/>
                </a:cxn>
                <a:cxn ang="0">
                  <a:pos x="137" y="508"/>
                </a:cxn>
                <a:cxn ang="0">
                  <a:pos x="114" y="511"/>
                </a:cxn>
                <a:cxn ang="0">
                  <a:pos x="92" y="517"/>
                </a:cxn>
                <a:cxn ang="0">
                  <a:pos x="71" y="526"/>
                </a:cxn>
                <a:cxn ang="0">
                  <a:pos x="48" y="541"/>
                </a:cxn>
                <a:cxn ang="0">
                  <a:pos x="27" y="558"/>
                </a:cxn>
                <a:cxn ang="0">
                  <a:pos x="12" y="578"/>
                </a:cxn>
                <a:cxn ang="0">
                  <a:pos x="3" y="599"/>
                </a:cxn>
                <a:cxn ang="0">
                  <a:pos x="0" y="620"/>
                </a:cxn>
                <a:cxn ang="0">
                  <a:pos x="0" y="629"/>
                </a:cxn>
                <a:cxn ang="0">
                  <a:pos x="9" y="669"/>
                </a:cxn>
                <a:cxn ang="0">
                  <a:pos x="18" y="707"/>
                </a:cxn>
                <a:cxn ang="0">
                  <a:pos x="21" y="716"/>
                </a:cxn>
                <a:cxn ang="0">
                  <a:pos x="36" y="769"/>
                </a:cxn>
                <a:cxn ang="0">
                  <a:pos x="50" y="808"/>
                </a:cxn>
                <a:cxn ang="0">
                  <a:pos x="71" y="851"/>
                </a:cxn>
                <a:cxn ang="0">
                  <a:pos x="77" y="862"/>
                </a:cxn>
                <a:cxn ang="0">
                  <a:pos x="99" y="884"/>
                </a:cxn>
                <a:cxn ang="0">
                  <a:pos x="122" y="899"/>
                </a:cxn>
                <a:cxn ang="0">
                  <a:pos x="134" y="904"/>
                </a:cxn>
                <a:cxn ang="0">
                  <a:pos x="164" y="910"/>
                </a:cxn>
                <a:cxn ang="0">
                  <a:pos x="181" y="910"/>
                </a:cxn>
                <a:cxn ang="0">
                  <a:pos x="220" y="905"/>
                </a:cxn>
                <a:cxn ang="0">
                  <a:pos x="254" y="889"/>
                </a:cxn>
                <a:cxn ang="0">
                  <a:pos x="284" y="860"/>
                </a:cxn>
                <a:cxn ang="0">
                  <a:pos x="308" y="823"/>
                </a:cxn>
                <a:cxn ang="0">
                  <a:pos x="328" y="784"/>
                </a:cxn>
                <a:cxn ang="0">
                  <a:pos x="385" y="689"/>
                </a:cxn>
                <a:cxn ang="0">
                  <a:pos x="508" y="501"/>
                </a:cxn>
                <a:cxn ang="0">
                  <a:pos x="573" y="409"/>
                </a:cxn>
                <a:cxn ang="0">
                  <a:pos x="712" y="230"/>
                </a:cxn>
                <a:cxn ang="0">
                  <a:pos x="860" y="57"/>
                </a:cxn>
                <a:cxn ang="0">
                  <a:pos x="850" y="0"/>
                </a:cxn>
              </a:cxnLst>
              <a:rect l="0" t="0" r="r" b="b"/>
              <a:pathLst>
                <a:path w="868" h="910">
                  <a:moveTo>
                    <a:pt x="850" y="0"/>
                  </a:moveTo>
                  <a:lnTo>
                    <a:pt x="835" y="2"/>
                  </a:lnTo>
                  <a:lnTo>
                    <a:pt x="835" y="2"/>
                  </a:lnTo>
                  <a:lnTo>
                    <a:pt x="800" y="5"/>
                  </a:lnTo>
                  <a:lnTo>
                    <a:pt x="769" y="9"/>
                  </a:lnTo>
                  <a:lnTo>
                    <a:pt x="740" y="14"/>
                  </a:lnTo>
                  <a:lnTo>
                    <a:pt x="715" y="21"/>
                  </a:lnTo>
                  <a:lnTo>
                    <a:pt x="715" y="21"/>
                  </a:lnTo>
                  <a:lnTo>
                    <a:pt x="690" y="29"/>
                  </a:lnTo>
                  <a:lnTo>
                    <a:pt x="669" y="39"/>
                  </a:lnTo>
                  <a:lnTo>
                    <a:pt x="650" y="50"/>
                  </a:lnTo>
                  <a:lnTo>
                    <a:pt x="633" y="62"/>
                  </a:lnTo>
                  <a:lnTo>
                    <a:pt x="633" y="62"/>
                  </a:lnTo>
                  <a:lnTo>
                    <a:pt x="615" y="78"/>
                  </a:lnTo>
                  <a:lnTo>
                    <a:pt x="596" y="98"/>
                  </a:lnTo>
                  <a:lnTo>
                    <a:pt x="576" y="119"/>
                  </a:lnTo>
                  <a:lnTo>
                    <a:pt x="555" y="144"/>
                  </a:lnTo>
                  <a:lnTo>
                    <a:pt x="555" y="144"/>
                  </a:lnTo>
                  <a:lnTo>
                    <a:pt x="533" y="176"/>
                  </a:lnTo>
                  <a:lnTo>
                    <a:pt x="504" y="215"/>
                  </a:lnTo>
                  <a:lnTo>
                    <a:pt x="435" y="316"/>
                  </a:lnTo>
                  <a:lnTo>
                    <a:pt x="435" y="316"/>
                  </a:lnTo>
                  <a:lnTo>
                    <a:pt x="373" y="411"/>
                  </a:lnTo>
                  <a:lnTo>
                    <a:pt x="299" y="525"/>
                  </a:lnTo>
                  <a:lnTo>
                    <a:pt x="299" y="525"/>
                  </a:lnTo>
                  <a:lnTo>
                    <a:pt x="250" y="602"/>
                  </a:lnTo>
                  <a:lnTo>
                    <a:pt x="224" y="638"/>
                  </a:lnTo>
                  <a:lnTo>
                    <a:pt x="224" y="638"/>
                  </a:lnTo>
                  <a:lnTo>
                    <a:pt x="218" y="624"/>
                  </a:lnTo>
                  <a:lnTo>
                    <a:pt x="209" y="602"/>
                  </a:lnTo>
                  <a:lnTo>
                    <a:pt x="209" y="602"/>
                  </a:lnTo>
                  <a:lnTo>
                    <a:pt x="194" y="561"/>
                  </a:lnTo>
                  <a:lnTo>
                    <a:pt x="194" y="561"/>
                  </a:lnTo>
                  <a:lnTo>
                    <a:pt x="184" y="537"/>
                  </a:lnTo>
                  <a:lnTo>
                    <a:pt x="178" y="528"/>
                  </a:lnTo>
                  <a:lnTo>
                    <a:pt x="171" y="522"/>
                  </a:lnTo>
                  <a:lnTo>
                    <a:pt x="171" y="522"/>
                  </a:lnTo>
                  <a:lnTo>
                    <a:pt x="164" y="516"/>
                  </a:lnTo>
                  <a:lnTo>
                    <a:pt x="156" y="513"/>
                  </a:lnTo>
                  <a:lnTo>
                    <a:pt x="147" y="510"/>
                  </a:lnTo>
                  <a:lnTo>
                    <a:pt x="137" y="508"/>
                  </a:lnTo>
                  <a:lnTo>
                    <a:pt x="137" y="508"/>
                  </a:lnTo>
                  <a:lnTo>
                    <a:pt x="126" y="510"/>
                  </a:lnTo>
                  <a:lnTo>
                    <a:pt x="114" y="511"/>
                  </a:lnTo>
                  <a:lnTo>
                    <a:pt x="104" y="513"/>
                  </a:lnTo>
                  <a:lnTo>
                    <a:pt x="92" y="517"/>
                  </a:lnTo>
                  <a:lnTo>
                    <a:pt x="81" y="522"/>
                  </a:lnTo>
                  <a:lnTo>
                    <a:pt x="71" y="526"/>
                  </a:lnTo>
                  <a:lnTo>
                    <a:pt x="48" y="541"/>
                  </a:lnTo>
                  <a:lnTo>
                    <a:pt x="48" y="541"/>
                  </a:lnTo>
                  <a:lnTo>
                    <a:pt x="36" y="549"/>
                  </a:lnTo>
                  <a:lnTo>
                    <a:pt x="27" y="558"/>
                  </a:lnTo>
                  <a:lnTo>
                    <a:pt x="18" y="569"/>
                  </a:lnTo>
                  <a:lnTo>
                    <a:pt x="12" y="578"/>
                  </a:lnTo>
                  <a:lnTo>
                    <a:pt x="6" y="588"/>
                  </a:lnTo>
                  <a:lnTo>
                    <a:pt x="3" y="599"/>
                  </a:lnTo>
                  <a:lnTo>
                    <a:pt x="0" y="609"/>
                  </a:lnTo>
                  <a:lnTo>
                    <a:pt x="0" y="620"/>
                  </a:lnTo>
                  <a:lnTo>
                    <a:pt x="0" y="620"/>
                  </a:lnTo>
                  <a:lnTo>
                    <a:pt x="0" y="629"/>
                  </a:lnTo>
                  <a:lnTo>
                    <a:pt x="3" y="644"/>
                  </a:lnTo>
                  <a:lnTo>
                    <a:pt x="9" y="669"/>
                  </a:lnTo>
                  <a:lnTo>
                    <a:pt x="18" y="707"/>
                  </a:lnTo>
                  <a:lnTo>
                    <a:pt x="18" y="707"/>
                  </a:lnTo>
                  <a:lnTo>
                    <a:pt x="21" y="717"/>
                  </a:lnTo>
                  <a:lnTo>
                    <a:pt x="21" y="716"/>
                  </a:lnTo>
                  <a:lnTo>
                    <a:pt x="21" y="716"/>
                  </a:lnTo>
                  <a:lnTo>
                    <a:pt x="36" y="769"/>
                  </a:lnTo>
                  <a:lnTo>
                    <a:pt x="50" y="808"/>
                  </a:lnTo>
                  <a:lnTo>
                    <a:pt x="50" y="808"/>
                  </a:lnTo>
                  <a:lnTo>
                    <a:pt x="63" y="838"/>
                  </a:lnTo>
                  <a:lnTo>
                    <a:pt x="71" y="851"/>
                  </a:lnTo>
                  <a:lnTo>
                    <a:pt x="77" y="862"/>
                  </a:lnTo>
                  <a:lnTo>
                    <a:pt x="77" y="862"/>
                  </a:lnTo>
                  <a:lnTo>
                    <a:pt x="87" y="875"/>
                  </a:lnTo>
                  <a:lnTo>
                    <a:pt x="99" y="884"/>
                  </a:lnTo>
                  <a:lnTo>
                    <a:pt x="110" y="893"/>
                  </a:lnTo>
                  <a:lnTo>
                    <a:pt x="122" y="899"/>
                  </a:lnTo>
                  <a:lnTo>
                    <a:pt x="122" y="899"/>
                  </a:lnTo>
                  <a:lnTo>
                    <a:pt x="134" y="904"/>
                  </a:lnTo>
                  <a:lnTo>
                    <a:pt x="149" y="908"/>
                  </a:lnTo>
                  <a:lnTo>
                    <a:pt x="164" y="910"/>
                  </a:lnTo>
                  <a:lnTo>
                    <a:pt x="181" y="910"/>
                  </a:lnTo>
                  <a:lnTo>
                    <a:pt x="181" y="910"/>
                  </a:lnTo>
                  <a:lnTo>
                    <a:pt x="200" y="910"/>
                  </a:lnTo>
                  <a:lnTo>
                    <a:pt x="220" y="905"/>
                  </a:lnTo>
                  <a:lnTo>
                    <a:pt x="238" y="898"/>
                  </a:lnTo>
                  <a:lnTo>
                    <a:pt x="254" y="889"/>
                  </a:lnTo>
                  <a:lnTo>
                    <a:pt x="269" y="875"/>
                  </a:lnTo>
                  <a:lnTo>
                    <a:pt x="284" y="860"/>
                  </a:lnTo>
                  <a:lnTo>
                    <a:pt x="296" y="842"/>
                  </a:lnTo>
                  <a:lnTo>
                    <a:pt x="308" y="823"/>
                  </a:lnTo>
                  <a:lnTo>
                    <a:pt x="308" y="823"/>
                  </a:lnTo>
                  <a:lnTo>
                    <a:pt x="328" y="784"/>
                  </a:lnTo>
                  <a:lnTo>
                    <a:pt x="328" y="784"/>
                  </a:lnTo>
                  <a:lnTo>
                    <a:pt x="385" y="689"/>
                  </a:lnTo>
                  <a:lnTo>
                    <a:pt x="445" y="594"/>
                  </a:lnTo>
                  <a:lnTo>
                    <a:pt x="508" y="501"/>
                  </a:lnTo>
                  <a:lnTo>
                    <a:pt x="573" y="409"/>
                  </a:lnTo>
                  <a:lnTo>
                    <a:pt x="573" y="409"/>
                  </a:lnTo>
                  <a:lnTo>
                    <a:pt x="641" y="319"/>
                  </a:lnTo>
                  <a:lnTo>
                    <a:pt x="712" y="230"/>
                  </a:lnTo>
                  <a:lnTo>
                    <a:pt x="785" y="143"/>
                  </a:lnTo>
                  <a:lnTo>
                    <a:pt x="860" y="57"/>
                  </a:lnTo>
                  <a:lnTo>
                    <a:pt x="868" y="47"/>
                  </a:lnTo>
                  <a:lnTo>
                    <a:pt x="8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646" y="1272"/>
              <a:ext cx="387" cy="412"/>
            </a:xfrm>
            <a:custGeom>
              <a:avLst/>
              <a:gdLst/>
              <a:ahLst/>
              <a:cxnLst>
                <a:cxn ang="0">
                  <a:pos x="499" y="340"/>
                </a:cxn>
                <a:cxn ang="0">
                  <a:pos x="370" y="527"/>
                </a:cxn>
                <a:cxn ang="0">
                  <a:pos x="251" y="718"/>
                </a:cxn>
                <a:cxn ang="0">
                  <a:pos x="230" y="758"/>
                </a:cxn>
                <a:cxn ang="0">
                  <a:pos x="221" y="775"/>
                </a:cxn>
                <a:cxn ang="0">
                  <a:pos x="203" y="799"/>
                </a:cxn>
                <a:cxn ang="0">
                  <a:pos x="179" y="815"/>
                </a:cxn>
                <a:cxn ang="0">
                  <a:pos x="153" y="823"/>
                </a:cxn>
                <a:cxn ang="0">
                  <a:pos x="140" y="824"/>
                </a:cxn>
                <a:cxn ang="0">
                  <a:pos x="115" y="823"/>
                </a:cxn>
                <a:cxn ang="0">
                  <a:pos x="97" y="817"/>
                </a:cxn>
                <a:cxn ang="0">
                  <a:pos x="91" y="814"/>
                </a:cxn>
                <a:cxn ang="0">
                  <a:pos x="76" y="800"/>
                </a:cxn>
                <a:cxn ang="0">
                  <a:pos x="70" y="793"/>
                </a:cxn>
                <a:cxn ang="0">
                  <a:pos x="48" y="748"/>
                </a:cxn>
                <a:cxn ang="0">
                  <a:pos x="34" y="712"/>
                </a:cxn>
                <a:cxn ang="0">
                  <a:pos x="19" y="659"/>
                </a:cxn>
                <a:cxn ang="0">
                  <a:pos x="18" y="651"/>
                </a:cxn>
                <a:cxn ang="0">
                  <a:pos x="9" y="617"/>
                </a:cxn>
                <a:cxn ang="0">
                  <a:pos x="1" y="581"/>
                </a:cxn>
                <a:cxn ang="0">
                  <a:pos x="0" y="575"/>
                </a:cxn>
                <a:cxn ang="0">
                  <a:pos x="1" y="563"/>
                </a:cxn>
                <a:cxn ang="0">
                  <a:pos x="18" y="540"/>
                </a:cxn>
                <a:cxn ang="0">
                  <a:pos x="31" y="530"/>
                </a:cxn>
                <a:cxn ang="0">
                  <a:pos x="64" y="512"/>
                </a:cxn>
                <a:cxn ang="0">
                  <a:pos x="96" y="506"/>
                </a:cxn>
                <a:cxn ang="0">
                  <a:pos x="100" y="506"/>
                </a:cxn>
                <a:cxn ang="0">
                  <a:pos x="102" y="507"/>
                </a:cxn>
                <a:cxn ang="0">
                  <a:pos x="115" y="531"/>
                </a:cxn>
                <a:cxn ang="0">
                  <a:pos x="129" y="570"/>
                </a:cxn>
                <a:cxn ang="0">
                  <a:pos x="141" y="600"/>
                </a:cxn>
                <a:cxn ang="0">
                  <a:pos x="153" y="623"/>
                </a:cxn>
                <a:cxn ang="0">
                  <a:pos x="167" y="636"/>
                </a:cxn>
                <a:cxn ang="0">
                  <a:pos x="183" y="641"/>
                </a:cxn>
                <a:cxn ang="0">
                  <a:pos x="188" y="641"/>
                </a:cxn>
                <a:cxn ang="0">
                  <a:pos x="201" y="633"/>
                </a:cxn>
                <a:cxn ang="0">
                  <a:pos x="224" y="608"/>
                </a:cxn>
                <a:cxn ang="0">
                  <a:pos x="264" y="548"/>
                </a:cxn>
                <a:cxn ang="0">
                  <a:pos x="294" y="503"/>
                </a:cxn>
                <a:cxn ang="0">
                  <a:pos x="428" y="295"/>
                </a:cxn>
                <a:cxn ang="0">
                  <a:pos x="498" y="194"/>
                </a:cxn>
                <a:cxn ang="0">
                  <a:pos x="547" y="125"/>
                </a:cxn>
                <a:cxn ang="0">
                  <a:pos x="567" y="102"/>
                </a:cxn>
                <a:cxn ang="0">
                  <a:pos x="601" y="63"/>
                </a:cxn>
                <a:cxn ang="0">
                  <a:pos x="618" y="48"/>
                </a:cxn>
                <a:cxn ang="0">
                  <a:pos x="648" y="30"/>
                </a:cxn>
                <a:cxn ang="0">
                  <a:pos x="686" y="15"/>
                </a:cxn>
                <a:cxn ang="0">
                  <a:pos x="705" y="11"/>
                </a:cxn>
                <a:cxn ang="0">
                  <a:pos x="749" y="3"/>
                </a:cxn>
                <a:cxn ang="0">
                  <a:pos x="774" y="0"/>
                </a:cxn>
                <a:cxn ang="0">
                  <a:pos x="633" y="167"/>
                </a:cxn>
                <a:cxn ang="0">
                  <a:pos x="499" y="340"/>
                </a:cxn>
              </a:cxnLst>
              <a:rect l="0" t="0" r="r" b="b"/>
              <a:pathLst>
                <a:path w="774" h="824">
                  <a:moveTo>
                    <a:pt x="499" y="340"/>
                  </a:moveTo>
                  <a:lnTo>
                    <a:pt x="499" y="340"/>
                  </a:lnTo>
                  <a:lnTo>
                    <a:pt x="433" y="433"/>
                  </a:lnTo>
                  <a:lnTo>
                    <a:pt x="370" y="527"/>
                  </a:lnTo>
                  <a:lnTo>
                    <a:pt x="310" y="621"/>
                  </a:lnTo>
                  <a:lnTo>
                    <a:pt x="251" y="718"/>
                  </a:lnTo>
                  <a:lnTo>
                    <a:pt x="251" y="718"/>
                  </a:lnTo>
                  <a:lnTo>
                    <a:pt x="230" y="758"/>
                  </a:lnTo>
                  <a:lnTo>
                    <a:pt x="230" y="758"/>
                  </a:lnTo>
                  <a:lnTo>
                    <a:pt x="221" y="775"/>
                  </a:lnTo>
                  <a:lnTo>
                    <a:pt x="212" y="788"/>
                  </a:lnTo>
                  <a:lnTo>
                    <a:pt x="203" y="799"/>
                  </a:lnTo>
                  <a:lnTo>
                    <a:pt x="191" y="808"/>
                  </a:lnTo>
                  <a:lnTo>
                    <a:pt x="179" y="815"/>
                  </a:lnTo>
                  <a:lnTo>
                    <a:pt x="167" y="820"/>
                  </a:lnTo>
                  <a:lnTo>
                    <a:pt x="153" y="823"/>
                  </a:lnTo>
                  <a:lnTo>
                    <a:pt x="140" y="824"/>
                  </a:lnTo>
                  <a:lnTo>
                    <a:pt x="140" y="824"/>
                  </a:lnTo>
                  <a:lnTo>
                    <a:pt x="127" y="824"/>
                  </a:lnTo>
                  <a:lnTo>
                    <a:pt x="115" y="823"/>
                  </a:lnTo>
                  <a:lnTo>
                    <a:pt x="106" y="820"/>
                  </a:lnTo>
                  <a:lnTo>
                    <a:pt x="97" y="817"/>
                  </a:lnTo>
                  <a:lnTo>
                    <a:pt x="97" y="817"/>
                  </a:lnTo>
                  <a:lnTo>
                    <a:pt x="91" y="814"/>
                  </a:lnTo>
                  <a:lnTo>
                    <a:pt x="84" y="808"/>
                  </a:lnTo>
                  <a:lnTo>
                    <a:pt x="76" y="800"/>
                  </a:lnTo>
                  <a:lnTo>
                    <a:pt x="70" y="793"/>
                  </a:lnTo>
                  <a:lnTo>
                    <a:pt x="70" y="793"/>
                  </a:lnTo>
                  <a:lnTo>
                    <a:pt x="58" y="773"/>
                  </a:lnTo>
                  <a:lnTo>
                    <a:pt x="48" y="748"/>
                  </a:lnTo>
                  <a:lnTo>
                    <a:pt x="48" y="748"/>
                  </a:lnTo>
                  <a:lnTo>
                    <a:pt x="34" y="712"/>
                  </a:lnTo>
                  <a:lnTo>
                    <a:pt x="21" y="660"/>
                  </a:lnTo>
                  <a:lnTo>
                    <a:pt x="19" y="659"/>
                  </a:lnTo>
                  <a:lnTo>
                    <a:pt x="18" y="653"/>
                  </a:lnTo>
                  <a:lnTo>
                    <a:pt x="18" y="651"/>
                  </a:lnTo>
                  <a:lnTo>
                    <a:pt x="18" y="651"/>
                  </a:lnTo>
                  <a:lnTo>
                    <a:pt x="9" y="617"/>
                  </a:lnTo>
                  <a:lnTo>
                    <a:pt x="3" y="593"/>
                  </a:lnTo>
                  <a:lnTo>
                    <a:pt x="1" y="581"/>
                  </a:lnTo>
                  <a:lnTo>
                    <a:pt x="0" y="575"/>
                  </a:lnTo>
                  <a:lnTo>
                    <a:pt x="0" y="575"/>
                  </a:lnTo>
                  <a:lnTo>
                    <a:pt x="1" y="569"/>
                  </a:lnTo>
                  <a:lnTo>
                    <a:pt x="1" y="563"/>
                  </a:lnTo>
                  <a:lnTo>
                    <a:pt x="7" y="552"/>
                  </a:lnTo>
                  <a:lnTo>
                    <a:pt x="18" y="540"/>
                  </a:lnTo>
                  <a:lnTo>
                    <a:pt x="31" y="530"/>
                  </a:lnTo>
                  <a:lnTo>
                    <a:pt x="31" y="530"/>
                  </a:lnTo>
                  <a:lnTo>
                    <a:pt x="48" y="519"/>
                  </a:lnTo>
                  <a:lnTo>
                    <a:pt x="64" y="512"/>
                  </a:lnTo>
                  <a:lnTo>
                    <a:pt x="81" y="507"/>
                  </a:lnTo>
                  <a:lnTo>
                    <a:pt x="96" y="506"/>
                  </a:lnTo>
                  <a:lnTo>
                    <a:pt x="96" y="506"/>
                  </a:lnTo>
                  <a:lnTo>
                    <a:pt x="100" y="506"/>
                  </a:lnTo>
                  <a:lnTo>
                    <a:pt x="102" y="507"/>
                  </a:lnTo>
                  <a:lnTo>
                    <a:pt x="102" y="507"/>
                  </a:lnTo>
                  <a:lnTo>
                    <a:pt x="106" y="512"/>
                  </a:lnTo>
                  <a:lnTo>
                    <a:pt x="115" y="531"/>
                  </a:lnTo>
                  <a:lnTo>
                    <a:pt x="115" y="531"/>
                  </a:lnTo>
                  <a:lnTo>
                    <a:pt x="129" y="570"/>
                  </a:lnTo>
                  <a:lnTo>
                    <a:pt x="129" y="570"/>
                  </a:lnTo>
                  <a:lnTo>
                    <a:pt x="141" y="600"/>
                  </a:lnTo>
                  <a:lnTo>
                    <a:pt x="147" y="612"/>
                  </a:lnTo>
                  <a:lnTo>
                    <a:pt x="153" y="623"/>
                  </a:lnTo>
                  <a:lnTo>
                    <a:pt x="159" y="630"/>
                  </a:lnTo>
                  <a:lnTo>
                    <a:pt x="167" y="636"/>
                  </a:lnTo>
                  <a:lnTo>
                    <a:pt x="174" y="641"/>
                  </a:lnTo>
                  <a:lnTo>
                    <a:pt x="183" y="641"/>
                  </a:lnTo>
                  <a:lnTo>
                    <a:pt x="183" y="641"/>
                  </a:lnTo>
                  <a:lnTo>
                    <a:pt x="188" y="641"/>
                  </a:lnTo>
                  <a:lnTo>
                    <a:pt x="194" y="639"/>
                  </a:lnTo>
                  <a:lnTo>
                    <a:pt x="201" y="633"/>
                  </a:lnTo>
                  <a:lnTo>
                    <a:pt x="210" y="624"/>
                  </a:lnTo>
                  <a:lnTo>
                    <a:pt x="224" y="608"/>
                  </a:lnTo>
                  <a:lnTo>
                    <a:pt x="242" y="582"/>
                  </a:lnTo>
                  <a:lnTo>
                    <a:pt x="264" y="548"/>
                  </a:lnTo>
                  <a:lnTo>
                    <a:pt x="294" y="503"/>
                  </a:lnTo>
                  <a:lnTo>
                    <a:pt x="294" y="503"/>
                  </a:lnTo>
                  <a:lnTo>
                    <a:pt x="367" y="388"/>
                  </a:lnTo>
                  <a:lnTo>
                    <a:pt x="428" y="295"/>
                  </a:lnTo>
                  <a:lnTo>
                    <a:pt x="428" y="295"/>
                  </a:lnTo>
                  <a:lnTo>
                    <a:pt x="498" y="194"/>
                  </a:lnTo>
                  <a:lnTo>
                    <a:pt x="525" y="155"/>
                  </a:lnTo>
                  <a:lnTo>
                    <a:pt x="547" y="125"/>
                  </a:lnTo>
                  <a:lnTo>
                    <a:pt x="547" y="125"/>
                  </a:lnTo>
                  <a:lnTo>
                    <a:pt x="567" y="102"/>
                  </a:lnTo>
                  <a:lnTo>
                    <a:pt x="585" y="81"/>
                  </a:lnTo>
                  <a:lnTo>
                    <a:pt x="601" y="63"/>
                  </a:lnTo>
                  <a:lnTo>
                    <a:pt x="618" y="48"/>
                  </a:lnTo>
                  <a:lnTo>
                    <a:pt x="618" y="48"/>
                  </a:lnTo>
                  <a:lnTo>
                    <a:pt x="631" y="39"/>
                  </a:lnTo>
                  <a:lnTo>
                    <a:pt x="648" y="30"/>
                  </a:lnTo>
                  <a:lnTo>
                    <a:pt x="666" y="23"/>
                  </a:lnTo>
                  <a:lnTo>
                    <a:pt x="686" y="15"/>
                  </a:lnTo>
                  <a:lnTo>
                    <a:pt x="686" y="15"/>
                  </a:lnTo>
                  <a:lnTo>
                    <a:pt x="705" y="11"/>
                  </a:lnTo>
                  <a:lnTo>
                    <a:pt x="726" y="6"/>
                  </a:lnTo>
                  <a:lnTo>
                    <a:pt x="749" y="3"/>
                  </a:lnTo>
                  <a:lnTo>
                    <a:pt x="774" y="0"/>
                  </a:lnTo>
                  <a:lnTo>
                    <a:pt x="774" y="0"/>
                  </a:lnTo>
                  <a:lnTo>
                    <a:pt x="702" y="83"/>
                  </a:lnTo>
                  <a:lnTo>
                    <a:pt x="633" y="167"/>
                  </a:lnTo>
                  <a:lnTo>
                    <a:pt x="565" y="253"/>
                  </a:lnTo>
                  <a:lnTo>
                    <a:pt x="499" y="340"/>
                  </a:lnTo>
                  <a:lnTo>
                    <a:pt x="499" y="340"/>
                  </a:lnTo>
                  <a:close/>
                </a:path>
              </a:pathLst>
            </a:custGeom>
            <a:solidFill>
              <a:srgbClr val="FFFF00"/>
            </a:solidFill>
            <a:ln w="9525">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800000"/>
                </a:solidFill>
              </a:endParaRPr>
            </a:p>
          </p:txBody>
        </p:sp>
      </p:grpSp>
      <p:sp>
        <p:nvSpPr>
          <p:cNvPr id="10" name="Rectangle 9"/>
          <p:cNvSpPr/>
          <p:nvPr/>
        </p:nvSpPr>
        <p:spPr>
          <a:xfrm>
            <a:off x="1066800" y="3124200"/>
            <a:ext cx="7010400" cy="4247317"/>
          </a:xfrm>
          <a:prstGeom prst="rect">
            <a:avLst/>
          </a:prstGeom>
        </p:spPr>
        <p:txBody>
          <a:bodyPr wrap="square">
            <a:spAutoFit/>
          </a:bodyPr>
          <a:lstStyle/>
          <a:p>
            <a:pPr algn="ctr">
              <a:buNone/>
            </a:pPr>
            <a:endParaRPr lang="en-US" sz="3000" b="1" dirty="0" smtClean="0">
              <a:solidFill>
                <a:srgbClr val="00A4FF"/>
              </a:solidFill>
            </a:endParaRPr>
          </a:p>
          <a:p>
            <a:pPr algn="ctr">
              <a:buNone/>
            </a:pPr>
            <a:r>
              <a:rPr lang="en-US" sz="5000" b="1" dirty="0" smtClean="0">
                <a:solidFill>
                  <a:srgbClr val="00A4FF"/>
                </a:solidFill>
              </a:rPr>
              <a:t>Now Your Turn</a:t>
            </a:r>
          </a:p>
          <a:p>
            <a:pPr algn="ctr"/>
            <a:r>
              <a:rPr lang="en-US" sz="5000" b="1" dirty="0" smtClean="0">
                <a:solidFill>
                  <a:srgbClr val="00A4FF"/>
                </a:solidFill>
              </a:rPr>
              <a:t>BREAKOUT SESSION</a:t>
            </a:r>
          </a:p>
          <a:p>
            <a:pPr algn="ctr">
              <a:buNone/>
            </a:pPr>
            <a:endParaRPr lang="en-US" sz="5000" b="1" dirty="0" smtClean="0">
              <a:solidFill>
                <a:srgbClr val="00A4FF"/>
              </a:solidFill>
            </a:endParaRPr>
          </a:p>
          <a:p>
            <a:pPr algn="ctr">
              <a:buNone/>
            </a:pPr>
            <a:endParaRPr lang="en-US" b="1" dirty="0" smtClean="0">
              <a:solidFill>
                <a:srgbClr val="00A4FF"/>
              </a:solidFill>
            </a:endParaRPr>
          </a:p>
          <a:p>
            <a:pPr algn="ctr">
              <a:buNone/>
            </a:pPr>
            <a:endParaRPr lang="en-US" b="1" dirty="0" smtClean="0">
              <a:solidFill>
                <a:srgbClr val="00A4FF"/>
              </a:solidFill>
            </a:endParaRPr>
          </a:p>
          <a:p>
            <a:pPr algn="ctr">
              <a:buNone/>
            </a:pPr>
            <a:endParaRPr lang="en-US" b="1" dirty="0" smtClean="0">
              <a:solidFill>
                <a:srgbClr val="00A4FF"/>
              </a:solidFill>
            </a:endParaRPr>
          </a:p>
          <a:p>
            <a:pPr algn="ctr">
              <a:buNone/>
            </a:pPr>
            <a:endParaRPr lang="en-US" b="1" dirty="0" smtClean="0">
              <a:solidFill>
                <a:srgbClr val="00A4FF"/>
              </a:solidFill>
            </a:endParaRPr>
          </a:p>
          <a:p>
            <a:pPr algn="ctr">
              <a:buNone/>
            </a:pPr>
            <a:endParaRPr lang="en-US" b="1" dirty="0" smtClean="0">
              <a:solidFill>
                <a:srgbClr val="00A4FF"/>
              </a:solidFill>
            </a:endParaRPr>
          </a:p>
        </p:txBody>
      </p:sp>
    </p:spTree>
  </p:cSld>
  <p:clrMapOvr>
    <a:masterClrMapping/>
  </p:clrMapOvr>
  <p:transition advTm="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NEPA Milestones</a:t>
            </a:r>
            <a:endParaRPr lang="en-US" dirty="0"/>
          </a:p>
        </p:txBody>
      </p:sp>
      <p:pic>
        <p:nvPicPr>
          <p:cNvPr id="15" name="Picture 14" descr="Milestones_0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5447" y="990600"/>
            <a:ext cx="7593102" cy="5867397"/>
          </a:xfrm>
          <a:prstGeom prst="rect">
            <a:avLst/>
          </a:prstGeom>
        </p:spPr>
      </p:pic>
      <p:grpSp>
        <p:nvGrpSpPr>
          <p:cNvPr id="6" name="Group 5"/>
          <p:cNvGrpSpPr>
            <a:grpSpLocks noChangeAspect="1"/>
          </p:cNvGrpSpPr>
          <p:nvPr/>
        </p:nvGrpSpPr>
        <p:grpSpPr bwMode="auto">
          <a:xfrm>
            <a:off x="1371600" y="1066800"/>
            <a:ext cx="622546" cy="652462"/>
            <a:chOff x="624" y="1248"/>
            <a:chExt cx="437" cy="458"/>
          </a:xfrm>
        </p:grpSpPr>
        <p:sp>
          <p:nvSpPr>
            <p:cNvPr id="7" name="AutoShape 4"/>
            <p:cNvSpPr>
              <a:spLocks noChangeAspect="1" noChangeArrowheads="1" noTextEdit="1"/>
            </p:cNvSpPr>
            <p:nvPr/>
          </p:nvSpPr>
          <p:spPr bwMode="auto">
            <a:xfrm>
              <a:off x="624" y="1248"/>
              <a:ext cx="437" cy="4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635" y="1261"/>
              <a:ext cx="412" cy="434"/>
            </a:xfrm>
            <a:custGeom>
              <a:avLst/>
              <a:gdLst/>
              <a:ahLst/>
              <a:cxnLst>
                <a:cxn ang="0">
                  <a:pos x="824" y="21"/>
                </a:cxn>
                <a:cxn ang="0">
                  <a:pos x="677" y="194"/>
                </a:cxn>
                <a:cxn ang="0">
                  <a:pos x="537" y="374"/>
                </a:cxn>
                <a:cxn ang="0">
                  <a:pos x="472" y="467"/>
                </a:cxn>
                <a:cxn ang="0">
                  <a:pos x="349" y="654"/>
                </a:cxn>
                <a:cxn ang="0">
                  <a:pos x="290" y="750"/>
                </a:cxn>
                <a:cxn ang="0">
                  <a:pos x="270" y="789"/>
                </a:cxn>
                <a:cxn ang="0">
                  <a:pos x="248" y="824"/>
                </a:cxn>
                <a:cxn ang="0">
                  <a:pos x="224" y="848"/>
                </a:cxn>
                <a:cxn ang="0">
                  <a:pos x="194" y="863"/>
                </a:cxn>
                <a:cxn ang="0">
                  <a:pos x="161" y="867"/>
                </a:cxn>
                <a:cxn ang="0">
                  <a:pos x="145" y="866"/>
                </a:cxn>
                <a:cxn ang="0">
                  <a:pos x="121" y="861"/>
                </a:cxn>
                <a:cxn ang="0">
                  <a:pos x="111" y="858"/>
                </a:cxn>
                <a:cxn ang="0">
                  <a:pos x="91" y="846"/>
                </a:cxn>
                <a:cxn ang="0">
                  <a:pos x="75" y="827"/>
                </a:cxn>
                <a:cxn ang="0">
                  <a:pos x="67" y="818"/>
                </a:cxn>
                <a:cxn ang="0">
                  <a:pos x="49" y="777"/>
                </a:cxn>
                <a:cxn ang="0">
                  <a:pos x="36" y="740"/>
                </a:cxn>
                <a:cxn ang="0">
                  <a:pos x="21" y="688"/>
                </a:cxn>
                <a:cxn ang="0">
                  <a:pos x="19" y="679"/>
                </a:cxn>
                <a:cxn ang="0">
                  <a:pos x="1" y="609"/>
                </a:cxn>
                <a:cxn ang="0">
                  <a:pos x="0" y="597"/>
                </a:cxn>
                <a:cxn ang="0">
                  <a:pos x="3" y="580"/>
                </a:cxn>
                <a:cxn ang="0">
                  <a:pos x="10" y="564"/>
                </a:cxn>
                <a:cxn ang="0">
                  <a:pos x="22" y="549"/>
                </a:cxn>
                <a:cxn ang="0">
                  <a:pos x="40" y="535"/>
                </a:cxn>
                <a:cxn ang="0">
                  <a:pos x="60" y="523"/>
                </a:cxn>
                <a:cxn ang="0">
                  <a:pos x="99" y="508"/>
                </a:cxn>
                <a:cxn ang="0">
                  <a:pos x="117" y="506"/>
                </a:cxn>
                <a:cxn ang="0">
                  <a:pos x="129" y="508"/>
                </a:cxn>
                <a:cxn ang="0">
                  <a:pos x="138" y="514"/>
                </a:cxn>
                <a:cxn ang="0">
                  <a:pos x="141" y="518"/>
                </a:cxn>
                <a:cxn ang="0">
                  <a:pos x="156" y="546"/>
                </a:cxn>
                <a:cxn ang="0">
                  <a:pos x="170" y="586"/>
                </a:cxn>
                <a:cxn ang="0">
                  <a:pos x="180" y="610"/>
                </a:cxn>
                <a:cxn ang="0">
                  <a:pos x="192" y="634"/>
                </a:cxn>
                <a:cxn ang="0">
                  <a:pos x="201" y="642"/>
                </a:cxn>
                <a:cxn ang="0">
                  <a:pos x="204" y="643"/>
                </a:cxn>
                <a:cxn ang="0">
                  <a:pos x="215" y="634"/>
                </a:cxn>
                <a:cxn ang="0">
                  <a:pos x="261" y="570"/>
                </a:cxn>
                <a:cxn ang="0">
                  <a:pos x="297" y="512"/>
                </a:cxn>
                <a:cxn ang="0">
                  <a:pos x="431" y="305"/>
                </a:cxn>
                <a:cxn ang="0">
                  <a:pos x="502" y="204"/>
                </a:cxn>
                <a:cxn ang="0">
                  <a:pos x="552" y="135"/>
                </a:cxn>
                <a:cxn ang="0">
                  <a:pos x="571" y="109"/>
                </a:cxn>
                <a:cxn ang="0">
                  <a:pos x="609" y="70"/>
                </a:cxn>
                <a:cxn ang="0">
                  <a:pos x="627" y="55"/>
                </a:cxn>
                <a:cxn ang="0">
                  <a:pos x="660" y="34"/>
                </a:cxn>
                <a:cxn ang="0">
                  <a:pos x="701" y="18"/>
                </a:cxn>
                <a:cxn ang="0">
                  <a:pos x="725" y="12"/>
                </a:cxn>
                <a:cxn ang="0">
                  <a:pos x="783" y="3"/>
                </a:cxn>
                <a:cxn ang="0">
                  <a:pos x="824" y="21"/>
                </a:cxn>
              </a:cxnLst>
              <a:rect l="0" t="0" r="r" b="b"/>
              <a:pathLst>
                <a:path w="824" h="867">
                  <a:moveTo>
                    <a:pt x="824" y="21"/>
                  </a:moveTo>
                  <a:lnTo>
                    <a:pt x="824" y="21"/>
                  </a:lnTo>
                  <a:lnTo>
                    <a:pt x="749" y="106"/>
                  </a:lnTo>
                  <a:lnTo>
                    <a:pt x="677" y="194"/>
                  </a:lnTo>
                  <a:lnTo>
                    <a:pt x="606" y="284"/>
                  </a:lnTo>
                  <a:lnTo>
                    <a:pt x="537" y="374"/>
                  </a:lnTo>
                  <a:lnTo>
                    <a:pt x="537" y="374"/>
                  </a:lnTo>
                  <a:lnTo>
                    <a:pt x="472" y="467"/>
                  </a:lnTo>
                  <a:lnTo>
                    <a:pt x="409" y="561"/>
                  </a:lnTo>
                  <a:lnTo>
                    <a:pt x="349" y="654"/>
                  </a:lnTo>
                  <a:lnTo>
                    <a:pt x="290" y="750"/>
                  </a:lnTo>
                  <a:lnTo>
                    <a:pt x="290" y="750"/>
                  </a:lnTo>
                  <a:lnTo>
                    <a:pt x="270" y="789"/>
                  </a:lnTo>
                  <a:lnTo>
                    <a:pt x="270" y="789"/>
                  </a:lnTo>
                  <a:lnTo>
                    <a:pt x="260" y="809"/>
                  </a:lnTo>
                  <a:lnTo>
                    <a:pt x="248" y="824"/>
                  </a:lnTo>
                  <a:lnTo>
                    <a:pt x="236" y="837"/>
                  </a:lnTo>
                  <a:lnTo>
                    <a:pt x="224" y="848"/>
                  </a:lnTo>
                  <a:lnTo>
                    <a:pt x="209" y="857"/>
                  </a:lnTo>
                  <a:lnTo>
                    <a:pt x="194" y="863"/>
                  </a:lnTo>
                  <a:lnTo>
                    <a:pt x="177" y="866"/>
                  </a:lnTo>
                  <a:lnTo>
                    <a:pt x="161" y="867"/>
                  </a:lnTo>
                  <a:lnTo>
                    <a:pt x="161" y="867"/>
                  </a:lnTo>
                  <a:lnTo>
                    <a:pt x="145" y="866"/>
                  </a:lnTo>
                  <a:lnTo>
                    <a:pt x="132" y="864"/>
                  </a:lnTo>
                  <a:lnTo>
                    <a:pt x="121" y="861"/>
                  </a:lnTo>
                  <a:lnTo>
                    <a:pt x="111" y="858"/>
                  </a:lnTo>
                  <a:lnTo>
                    <a:pt x="111" y="858"/>
                  </a:lnTo>
                  <a:lnTo>
                    <a:pt x="100" y="852"/>
                  </a:lnTo>
                  <a:lnTo>
                    <a:pt x="91" y="846"/>
                  </a:lnTo>
                  <a:lnTo>
                    <a:pt x="82" y="837"/>
                  </a:lnTo>
                  <a:lnTo>
                    <a:pt x="75" y="827"/>
                  </a:lnTo>
                  <a:lnTo>
                    <a:pt x="75" y="827"/>
                  </a:lnTo>
                  <a:lnTo>
                    <a:pt x="67" y="818"/>
                  </a:lnTo>
                  <a:lnTo>
                    <a:pt x="61" y="806"/>
                  </a:lnTo>
                  <a:lnTo>
                    <a:pt x="49" y="777"/>
                  </a:lnTo>
                  <a:lnTo>
                    <a:pt x="49" y="777"/>
                  </a:lnTo>
                  <a:lnTo>
                    <a:pt x="36" y="740"/>
                  </a:lnTo>
                  <a:lnTo>
                    <a:pt x="21" y="688"/>
                  </a:lnTo>
                  <a:lnTo>
                    <a:pt x="21" y="688"/>
                  </a:lnTo>
                  <a:lnTo>
                    <a:pt x="19" y="679"/>
                  </a:lnTo>
                  <a:lnTo>
                    <a:pt x="19" y="679"/>
                  </a:lnTo>
                  <a:lnTo>
                    <a:pt x="6" y="625"/>
                  </a:lnTo>
                  <a:lnTo>
                    <a:pt x="1" y="609"/>
                  </a:lnTo>
                  <a:lnTo>
                    <a:pt x="0" y="597"/>
                  </a:lnTo>
                  <a:lnTo>
                    <a:pt x="0" y="597"/>
                  </a:lnTo>
                  <a:lnTo>
                    <a:pt x="1" y="588"/>
                  </a:lnTo>
                  <a:lnTo>
                    <a:pt x="3" y="580"/>
                  </a:lnTo>
                  <a:lnTo>
                    <a:pt x="6" y="573"/>
                  </a:lnTo>
                  <a:lnTo>
                    <a:pt x="10" y="564"/>
                  </a:lnTo>
                  <a:lnTo>
                    <a:pt x="16" y="556"/>
                  </a:lnTo>
                  <a:lnTo>
                    <a:pt x="22" y="549"/>
                  </a:lnTo>
                  <a:lnTo>
                    <a:pt x="30" y="543"/>
                  </a:lnTo>
                  <a:lnTo>
                    <a:pt x="40" y="535"/>
                  </a:lnTo>
                  <a:lnTo>
                    <a:pt x="40" y="535"/>
                  </a:lnTo>
                  <a:lnTo>
                    <a:pt x="60" y="523"/>
                  </a:lnTo>
                  <a:lnTo>
                    <a:pt x="79" y="514"/>
                  </a:lnTo>
                  <a:lnTo>
                    <a:pt x="99" y="508"/>
                  </a:lnTo>
                  <a:lnTo>
                    <a:pt x="117" y="506"/>
                  </a:lnTo>
                  <a:lnTo>
                    <a:pt x="117" y="506"/>
                  </a:lnTo>
                  <a:lnTo>
                    <a:pt x="123" y="506"/>
                  </a:lnTo>
                  <a:lnTo>
                    <a:pt x="129" y="508"/>
                  </a:lnTo>
                  <a:lnTo>
                    <a:pt x="133" y="511"/>
                  </a:lnTo>
                  <a:lnTo>
                    <a:pt x="138" y="514"/>
                  </a:lnTo>
                  <a:lnTo>
                    <a:pt x="138" y="514"/>
                  </a:lnTo>
                  <a:lnTo>
                    <a:pt x="141" y="518"/>
                  </a:lnTo>
                  <a:lnTo>
                    <a:pt x="145" y="526"/>
                  </a:lnTo>
                  <a:lnTo>
                    <a:pt x="156" y="546"/>
                  </a:lnTo>
                  <a:lnTo>
                    <a:pt x="156" y="546"/>
                  </a:lnTo>
                  <a:lnTo>
                    <a:pt x="170" y="586"/>
                  </a:lnTo>
                  <a:lnTo>
                    <a:pt x="170" y="586"/>
                  </a:lnTo>
                  <a:lnTo>
                    <a:pt x="180" y="610"/>
                  </a:lnTo>
                  <a:lnTo>
                    <a:pt x="189" y="628"/>
                  </a:lnTo>
                  <a:lnTo>
                    <a:pt x="192" y="634"/>
                  </a:lnTo>
                  <a:lnTo>
                    <a:pt x="197" y="639"/>
                  </a:lnTo>
                  <a:lnTo>
                    <a:pt x="201" y="642"/>
                  </a:lnTo>
                  <a:lnTo>
                    <a:pt x="204" y="643"/>
                  </a:lnTo>
                  <a:lnTo>
                    <a:pt x="204" y="643"/>
                  </a:lnTo>
                  <a:lnTo>
                    <a:pt x="209" y="640"/>
                  </a:lnTo>
                  <a:lnTo>
                    <a:pt x="215" y="634"/>
                  </a:lnTo>
                  <a:lnTo>
                    <a:pt x="233" y="610"/>
                  </a:lnTo>
                  <a:lnTo>
                    <a:pt x="261" y="570"/>
                  </a:lnTo>
                  <a:lnTo>
                    <a:pt x="297" y="512"/>
                  </a:lnTo>
                  <a:lnTo>
                    <a:pt x="297" y="512"/>
                  </a:lnTo>
                  <a:lnTo>
                    <a:pt x="370" y="400"/>
                  </a:lnTo>
                  <a:lnTo>
                    <a:pt x="431" y="305"/>
                  </a:lnTo>
                  <a:lnTo>
                    <a:pt x="431" y="305"/>
                  </a:lnTo>
                  <a:lnTo>
                    <a:pt x="502" y="204"/>
                  </a:lnTo>
                  <a:lnTo>
                    <a:pt x="529" y="165"/>
                  </a:lnTo>
                  <a:lnTo>
                    <a:pt x="552" y="135"/>
                  </a:lnTo>
                  <a:lnTo>
                    <a:pt x="552" y="135"/>
                  </a:lnTo>
                  <a:lnTo>
                    <a:pt x="571" y="109"/>
                  </a:lnTo>
                  <a:lnTo>
                    <a:pt x="591" y="88"/>
                  </a:lnTo>
                  <a:lnTo>
                    <a:pt x="609" y="70"/>
                  </a:lnTo>
                  <a:lnTo>
                    <a:pt x="627" y="55"/>
                  </a:lnTo>
                  <a:lnTo>
                    <a:pt x="627" y="55"/>
                  </a:lnTo>
                  <a:lnTo>
                    <a:pt x="642" y="43"/>
                  </a:lnTo>
                  <a:lnTo>
                    <a:pt x="660" y="34"/>
                  </a:lnTo>
                  <a:lnTo>
                    <a:pt x="680" y="25"/>
                  </a:lnTo>
                  <a:lnTo>
                    <a:pt x="701" y="18"/>
                  </a:lnTo>
                  <a:lnTo>
                    <a:pt x="701" y="18"/>
                  </a:lnTo>
                  <a:lnTo>
                    <a:pt x="725" y="12"/>
                  </a:lnTo>
                  <a:lnTo>
                    <a:pt x="752" y="6"/>
                  </a:lnTo>
                  <a:lnTo>
                    <a:pt x="783" y="3"/>
                  </a:lnTo>
                  <a:lnTo>
                    <a:pt x="816" y="0"/>
                  </a:lnTo>
                  <a:lnTo>
                    <a:pt x="824" y="21"/>
                  </a:lnTo>
                  <a:close/>
                </a:path>
              </a:pathLst>
            </a:custGeom>
            <a:solidFill>
              <a:srgbClr val="DF14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626" y="1250"/>
              <a:ext cx="433" cy="454"/>
            </a:xfrm>
            <a:custGeom>
              <a:avLst/>
              <a:gdLst/>
              <a:ahLst/>
              <a:cxnLst>
                <a:cxn ang="0">
                  <a:pos x="835" y="2"/>
                </a:cxn>
                <a:cxn ang="0">
                  <a:pos x="800" y="5"/>
                </a:cxn>
                <a:cxn ang="0">
                  <a:pos x="740" y="14"/>
                </a:cxn>
                <a:cxn ang="0">
                  <a:pos x="715" y="21"/>
                </a:cxn>
                <a:cxn ang="0">
                  <a:pos x="669" y="39"/>
                </a:cxn>
                <a:cxn ang="0">
                  <a:pos x="633" y="62"/>
                </a:cxn>
                <a:cxn ang="0">
                  <a:pos x="615" y="78"/>
                </a:cxn>
                <a:cxn ang="0">
                  <a:pos x="576" y="119"/>
                </a:cxn>
                <a:cxn ang="0">
                  <a:pos x="555" y="144"/>
                </a:cxn>
                <a:cxn ang="0">
                  <a:pos x="504" y="215"/>
                </a:cxn>
                <a:cxn ang="0">
                  <a:pos x="435" y="316"/>
                </a:cxn>
                <a:cxn ang="0">
                  <a:pos x="299" y="525"/>
                </a:cxn>
                <a:cxn ang="0">
                  <a:pos x="250" y="602"/>
                </a:cxn>
                <a:cxn ang="0">
                  <a:pos x="224" y="638"/>
                </a:cxn>
                <a:cxn ang="0">
                  <a:pos x="209" y="602"/>
                </a:cxn>
                <a:cxn ang="0">
                  <a:pos x="194" y="561"/>
                </a:cxn>
                <a:cxn ang="0">
                  <a:pos x="184" y="537"/>
                </a:cxn>
                <a:cxn ang="0">
                  <a:pos x="171" y="522"/>
                </a:cxn>
                <a:cxn ang="0">
                  <a:pos x="164" y="516"/>
                </a:cxn>
                <a:cxn ang="0">
                  <a:pos x="147" y="510"/>
                </a:cxn>
                <a:cxn ang="0">
                  <a:pos x="137" y="508"/>
                </a:cxn>
                <a:cxn ang="0">
                  <a:pos x="114" y="511"/>
                </a:cxn>
                <a:cxn ang="0">
                  <a:pos x="92" y="517"/>
                </a:cxn>
                <a:cxn ang="0">
                  <a:pos x="71" y="526"/>
                </a:cxn>
                <a:cxn ang="0">
                  <a:pos x="48" y="541"/>
                </a:cxn>
                <a:cxn ang="0">
                  <a:pos x="27" y="558"/>
                </a:cxn>
                <a:cxn ang="0">
                  <a:pos x="12" y="578"/>
                </a:cxn>
                <a:cxn ang="0">
                  <a:pos x="3" y="599"/>
                </a:cxn>
                <a:cxn ang="0">
                  <a:pos x="0" y="620"/>
                </a:cxn>
                <a:cxn ang="0">
                  <a:pos x="0" y="629"/>
                </a:cxn>
                <a:cxn ang="0">
                  <a:pos x="9" y="669"/>
                </a:cxn>
                <a:cxn ang="0">
                  <a:pos x="18" y="707"/>
                </a:cxn>
                <a:cxn ang="0">
                  <a:pos x="21" y="716"/>
                </a:cxn>
                <a:cxn ang="0">
                  <a:pos x="36" y="769"/>
                </a:cxn>
                <a:cxn ang="0">
                  <a:pos x="50" y="808"/>
                </a:cxn>
                <a:cxn ang="0">
                  <a:pos x="71" y="851"/>
                </a:cxn>
                <a:cxn ang="0">
                  <a:pos x="77" y="862"/>
                </a:cxn>
                <a:cxn ang="0">
                  <a:pos x="99" y="884"/>
                </a:cxn>
                <a:cxn ang="0">
                  <a:pos x="122" y="899"/>
                </a:cxn>
                <a:cxn ang="0">
                  <a:pos x="134" y="904"/>
                </a:cxn>
                <a:cxn ang="0">
                  <a:pos x="164" y="910"/>
                </a:cxn>
                <a:cxn ang="0">
                  <a:pos x="181" y="910"/>
                </a:cxn>
                <a:cxn ang="0">
                  <a:pos x="220" y="905"/>
                </a:cxn>
                <a:cxn ang="0">
                  <a:pos x="254" y="889"/>
                </a:cxn>
                <a:cxn ang="0">
                  <a:pos x="284" y="860"/>
                </a:cxn>
                <a:cxn ang="0">
                  <a:pos x="308" y="823"/>
                </a:cxn>
                <a:cxn ang="0">
                  <a:pos x="328" y="784"/>
                </a:cxn>
                <a:cxn ang="0">
                  <a:pos x="385" y="689"/>
                </a:cxn>
                <a:cxn ang="0">
                  <a:pos x="508" y="501"/>
                </a:cxn>
                <a:cxn ang="0">
                  <a:pos x="573" y="409"/>
                </a:cxn>
                <a:cxn ang="0">
                  <a:pos x="712" y="230"/>
                </a:cxn>
                <a:cxn ang="0">
                  <a:pos x="860" y="57"/>
                </a:cxn>
                <a:cxn ang="0">
                  <a:pos x="850" y="0"/>
                </a:cxn>
              </a:cxnLst>
              <a:rect l="0" t="0" r="r" b="b"/>
              <a:pathLst>
                <a:path w="868" h="910">
                  <a:moveTo>
                    <a:pt x="850" y="0"/>
                  </a:moveTo>
                  <a:lnTo>
                    <a:pt x="835" y="2"/>
                  </a:lnTo>
                  <a:lnTo>
                    <a:pt x="835" y="2"/>
                  </a:lnTo>
                  <a:lnTo>
                    <a:pt x="800" y="5"/>
                  </a:lnTo>
                  <a:lnTo>
                    <a:pt x="769" y="9"/>
                  </a:lnTo>
                  <a:lnTo>
                    <a:pt x="740" y="14"/>
                  </a:lnTo>
                  <a:lnTo>
                    <a:pt x="715" y="21"/>
                  </a:lnTo>
                  <a:lnTo>
                    <a:pt x="715" y="21"/>
                  </a:lnTo>
                  <a:lnTo>
                    <a:pt x="690" y="29"/>
                  </a:lnTo>
                  <a:lnTo>
                    <a:pt x="669" y="39"/>
                  </a:lnTo>
                  <a:lnTo>
                    <a:pt x="650" y="50"/>
                  </a:lnTo>
                  <a:lnTo>
                    <a:pt x="633" y="62"/>
                  </a:lnTo>
                  <a:lnTo>
                    <a:pt x="633" y="62"/>
                  </a:lnTo>
                  <a:lnTo>
                    <a:pt x="615" y="78"/>
                  </a:lnTo>
                  <a:lnTo>
                    <a:pt x="596" y="98"/>
                  </a:lnTo>
                  <a:lnTo>
                    <a:pt x="576" y="119"/>
                  </a:lnTo>
                  <a:lnTo>
                    <a:pt x="555" y="144"/>
                  </a:lnTo>
                  <a:lnTo>
                    <a:pt x="555" y="144"/>
                  </a:lnTo>
                  <a:lnTo>
                    <a:pt x="533" y="176"/>
                  </a:lnTo>
                  <a:lnTo>
                    <a:pt x="504" y="215"/>
                  </a:lnTo>
                  <a:lnTo>
                    <a:pt x="435" y="316"/>
                  </a:lnTo>
                  <a:lnTo>
                    <a:pt x="435" y="316"/>
                  </a:lnTo>
                  <a:lnTo>
                    <a:pt x="373" y="411"/>
                  </a:lnTo>
                  <a:lnTo>
                    <a:pt x="299" y="525"/>
                  </a:lnTo>
                  <a:lnTo>
                    <a:pt x="299" y="525"/>
                  </a:lnTo>
                  <a:lnTo>
                    <a:pt x="250" y="602"/>
                  </a:lnTo>
                  <a:lnTo>
                    <a:pt x="224" y="638"/>
                  </a:lnTo>
                  <a:lnTo>
                    <a:pt x="224" y="638"/>
                  </a:lnTo>
                  <a:lnTo>
                    <a:pt x="218" y="624"/>
                  </a:lnTo>
                  <a:lnTo>
                    <a:pt x="209" y="602"/>
                  </a:lnTo>
                  <a:lnTo>
                    <a:pt x="209" y="602"/>
                  </a:lnTo>
                  <a:lnTo>
                    <a:pt x="194" y="561"/>
                  </a:lnTo>
                  <a:lnTo>
                    <a:pt x="194" y="561"/>
                  </a:lnTo>
                  <a:lnTo>
                    <a:pt x="184" y="537"/>
                  </a:lnTo>
                  <a:lnTo>
                    <a:pt x="178" y="528"/>
                  </a:lnTo>
                  <a:lnTo>
                    <a:pt x="171" y="522"/>
                  </a:lnTo>
                  <a:lnTo>
                    <a:pt x="171" y="522"/>
                  </a:lnTo>
                  <a:lnTo>
                    <a:pt x="164" y="516"/>
                  </a:lnTo>
                  <a:lnTo>
                    <a:pt x="156" y="513"/>
                  </a:lnTo>
                  <a:lnTo>
                    <a:pt x="147" y="510"/>
                  </a:lnTo>
                  <a:lnTo>
                    <a:pt x="137" y="508"/>
                  </a:lnTo>
                  <a:lnTo>
                    <a:pt x="137" y="508"/>
                  </a:lnTo>
                  <a:lnTo>
                    <a:pt x="126" y="510"/>
                  </a:lnTo>
                  <a:lnTo>
                    <a:pt x="114" y="511"/>
                  </a:lnTo>
                  <a:lnTo>
                    <a:pt x="104" y="513"/>
                  </a:lnTo>
                  <a:lnTo>
                    <a:pt x="92" y="517"/>
                  </a:lnTo>
                  <a:lnTo>
                    <a:pt x="81" y="522"/>
                  </a:lnTo>
                  <a:lnTo>
                    <a:pt x="71" y="526"/>
                  </a:lnTo>
                  <a:lnTo>
                    <a:pt x="48" y="541"/>
                  </a:lnTo>
                  <a:lnTo>
                    <a:pt x="48" y="541"/>
                  </a:lnTo>
                  <a:lnTo>
                    <a:pt x="36" y="549"/>
                  </a:lnTo>
                  <a:lnTo>
                    <a:pt x="27" y="558"/>
                  </a:lnTo>
                  <a:lnTo>
                    <a:pt x="18" y="569"/>
                  </a:lnTo>
                  <a:lnTo>
                    <a:pt x="12" y="578"/>
                  </a:lnTo>
                  <a:lnTo>
                    <a:pt x="6" y="588"/>
                  </a:lnTo>
                  <a:lnTo>
                    <a:pt x="3" y="599"/>
                  </a:lnTo>
                  <a:lnTo>
                    <a:pt x="0" y="609"/>
                  </a:lnTo>
                  <a:lnTo>
                    <a:pt x="0" y="620"/>
                  </a:lnTo>
                  <a:lnTo>
                    <a:pt x="0" y="620"/>
                  </a:lnTo>
                  <a:lnTo>
                    <a:pt x="0" y="629"/>
                  </a:lnTo>
                  <a:lnTo>
                    <a:pt x="3" y="644"/>
                  </a:lnTo>
                  <a:lnTo>
                    <a:pt x="9" y="669"/>
                  </a:lnTo>
                  <a:lnTo>
                    <a:pt x="18" y="707"/>
                  </a:lnTo>
                  <a:lnTo>
                    <a:pt x="18" y="707"/>
                  </a:lnTo>
                  <a:lnTo>
                    <a:pt x="21" y="717"/>
                  </a:lnTo>
                  <a:lnTo>
                    <a:pt x="21" y="716"/>
                  </a:lnTo>
                  <a:lnTo>
                    <a:pt x="21" y="716"/>
                  </a:lnTo>
                  <a:lnTo>
                    <a:pt x="36" y="769"/>
                  </a:lnTo>
                  <a:lnTo>
                    <a:pt x="50" y="808"/>
                  </a:lnTo>
                  <a:lnTo>
                    <a:pt x="50" y="808"/>
                  </a:lnTo>
                  <a:lnTo>
                    <a:pt x="63" y="838"/>
                  </a:lnTo>
                  <a:lnTo>
                    <a:pt x="71" y="851"/>
                  </a:lnTo>
                  <a:lnTo>
                    <a:pt x="77" y="862"/>
                  </a:lnTo>
                  <a:lnTo>
                    <a:pt x="77" y="862"/>
                  </a:lnTo>
                  <a:lnTo>
                    <a:pt x="87" y="875"/>
                  </a:lnTo>
                  <a:lnTo>
                    <a:pt x="99" y="884"/>
                  </a:lnTo>
                  <a:lnTo>
                    <a:pt x="110" y="893"/>
                  </a:lnTo>
                  <a:lnTo>
                    <a:pt x="122" y="899"/>
                  </a:lnTo>
                  <a:lnTo>
                    <a:pt x="122" y="899"/>
                  </a:lnTo>
                  <a:lnTo>
                    <a:pt x="134" y="904"/>
                  </a:lnTo>
                  <a:lnTo>
                    <a:pt x="149" y="908"/>
                  </a:lnTo>
                  <a:lnTo>
                    <a:pt x="164" y="910"/>
                  </a:lnTo>
                  <a:lnTo>
                    <a:pt x="181" y="910"/>
                  </a:lnTo>
                  <a:lnTo>
                    <a:pt x="181" y="910"/>
                  </a:lnTo>
                  <a:lnTo>
                    <a:pt x="200" y="910"/>
                  </a:lnTo>
                  <a:lnTo>
                    <a:pt x="220" y="905"/>
                  </a:lnTo>
                  <a:lnTo>
                    <a:pt x="238" y="898"/>
                  </a:lnTo>
                  <a:lnTo>
                    <a:pt x="254" y="889"/>
                  </a:lnTo>
                  <a:lnTo>
                    <a:pt x="269" y="875"/>
                  </a:lnTo>
                  <a:lnTo>
                    <a:pt x="284" y="860"/>
                  </a:lnTo>
                  <a:lnTo>
                    <a:pt x="296" y="842"/>
                  </a:lnTo>
                  <a:lnTo>
                    <a:pt x="308" y="823"/>
                  </a:lnTo>
                  <a:lnTo>
                    <a:pt x="308" y="823"/>
                  </a:lnTo>
                  <a:lnTo>
                    <a:pt x="328" y="784"/>
                  </a:lnTo>
                  <a:lnTo>
                    <a:pt x="328" y="784"/>
                  </a:lnTo>
                  <a:lnTo>
                    <a:pt x="385" y="689"/>
                  </a:lnTo>
                  <a:lnTo>
                    <a:pt x="445" y="594"/>
                  </a:lnTo>
                  <a:lnTo>
                    <a:pt x="508" y="501"/>
                  </a:lnTo>
                  <a:lnTo>
                    <a:pt x="573" y="409"/>
                  </a:lnTo>
                  <a:lnTo>
                    <a:pt x="573" y="409"/>
                  </a:lnTo>
                  <a:lnTo>
                    <a:pt x="641" y="319"/>
                  </a:lnTo>
                  <a:lnTo>
                    <a:pt x="712" y="230"/>
                  </a:lnTo>
                  <a:lnTo>
                    <a:pt x="785" y="143"/>
                  </a:lnTo>
                  <a:lnTo>
                    <a:pt x="860" y="57"/>
                  </a:lnTo>
                  <a:lnTo>
                    <a:pt x="868" y="47"/>
                  </a:lnTo>
                  <a:lnTo>
                    <a:pt x="8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646" y="1272"/>
              <a:ext cx="387" cy="412"/>
            </a:xfrm>
            <a:custGeom>
              <a:avLst/>
              <a:gdLst/>
              <a:ahLst/>
              <a:cxnLst>
                <a:cxn ang="0">
                  <a:pos x="499" y="340"/>
                </a:cxn>
                <a:cxn ang="0">
                  <a:pos x="370" y="527"/>
                </a:cxn>
                <a:cxn ang="0">
                  <a:pos x="251" y="718"/>
                </a:cxn>
                <a:cxn ang="0">
                  <a:pos x="230" y="758"/>
                </a:cxn>
                <a:cxn ang="0">
                  <a:pos x="221" y="775"/>
                </a:cxn>
                <a:cxn ang="0">
                  <a:pos x="203" y="799"/>
                </a:cxn>
                <a:cxn ang="0">
                  <a:pos x="179" y="815"/>
                </a:cxn>
                <a:cxn ang="0">
                  <a:pos x="153" y="823"/>
                </a:cxn>
                <a:cxn ang="0">
                  <a:pos x="140" y="824"/>
                </a:cxn>
                <a:cxn ang="0">
                  <a:pos x="115" y="823"/>
                </a:cxn>
                <a:cxn ang="0">
                  <a:pos x="97" y="817"/>
                </a:cxn>
                <a:cxn ang="0">
                  <a:pos x="91" y="814"/>
                </a:cxn>
                <a:cxn ang="0">
                  <a:pos x="76" y="800"/>
                </a:cxn>
                <a:cxn ang="0">
                  <a:pos x="70" y="793"/>
                </a:cxn>
                <a:cxn ang="0">
                  <a:pos x="48" y="748"/>
                </a:cxn>
                <a:cxn ang="0">
                  <a:pos x="34" y="712"/>
                </a:cxn>
                <a:cxn ang="0">
                  <a:pos x="19" y="659"/>
                </a:cxn>
                <a:cxn ang="0">
                  <a:pos x="18" y="651"/>
                </a:cxn>
                <a:cxn ang="0">
                  <a:pos x="9" y="617"/>
                </a:cxn>
                <a:cxn ang="0">
                  <a:pos x="1" y="581"/>
                </a:cxn>
                <a:cxn ang="0">
                  <a:pos x="0" y="575"/>
                </a:cxn>
                <a:cxn ang="0">
                  <a:pos x="1" y="563"/>
                </a:cxn>
                <a:cxn ang="0">
                  <a:pos x="18" y="540"/>
                </a:cxn>
                <a:cxn ang="0">
                  <a:pos x="31" y="530"/>
                </a:cxn>
                <a:cxn ang="0">
                  <a:pos x="64" y="512"/>
                </a:cxn>
                <a:cxn ang="0">
                  <a:pos x="96" y="506"/>
                </a:cxn>
                <a:cxn ang="0">
                  <a:pos x="100" y="506"/>
                </a:cxn>
                <a:cxn ang="0">
                  <a:pos x="102" y="507"/>
                </a:cxn>
                <a:cxn ang="0">
                  <a:pos x="115" y="531"/>
                </a:cxn>
                <a:cxn ang="0">
                  <a:pos x="129" y="570"/>
                </a:cxn>
                <a:cxn ang="0">
                  <a:pos x="141" y="600"/>
                </a:cxn>
                <a:cxn ang="0">
                  <a:pos x="153" y="623"/>
                </a:cxn>
                <a:cxn ang="0">
                  <a:pos x="167" y="636"/>
                </a:cxn>
                <a:cxn ang="0">
                  <a:pos x="183" y="641"/>
                </a:cxn>
                <a:cxn ang="0">
                  <a:pos x="188" y="641"/>
                </a:cxn>
                <a:cxn ang="0">
                  <a:pos x="201" y="633"/>
                </a:cxn>
                <a:cxn ang="0">
                  <a:pos x="224" y="608"/>
                </a:cxn>
                <a:cxn ang="0">
                  <a:pos x="264" y="548"/>
                </a:cxn>
                <a:cxn ang="0">
                  <a:pos x="294" y="503"/>
                </a:cxn>
                <a:cxn ang="0">
                  <a:pos x="428" y="295"/>
                </a:cxn>
                <a:cxn ang="0">
                  <a:pos x="498" y="194"/>
                </a:cxn>
                <a:cxn ang="0">
                  <a:pos x="547" y="125"/>
                </a:cxn>
                <a:cxn ang="0">
                  <a:pos x="567" y="102"/>
                </a:cxn>
                <a:cxn ang="0">
                  <a:pos x="601" y="63"/>
                </a:cxn>
                <a:cxn ang="0">
                  <a:pos x="618" y="48"/>
                </a:cxn>
                <a:cxn ang="0">
                  <a:pos x="648" y="30"/>
                </a:cxn>
                <a:cxn ang="0">
                  <a:pos x="686" y="15"/>
                </a:cxn>
                <a:cxn ang="0">
                  <a:pos x="705" y="11"/>
                </a:cxn>
                <a:cxn ang="0">
                  <a:pos x="749" y="3"/>
                </a:cxn>
                <a:cxn ang="0">
                  <a:pos x="774" y="0"/>
                </a:cxn>
                <a:cxn ang="0">
                  <a:pos x="633" y="167"/>
                </a:cxn>
                <a:cxn ang="0">
                  <a:pos x="499" y="340"/>
                </a:cxn>
              </a:cxnLst>
              <a:rect l="0" t="0" r="r" b="b"/>
              <a:pathLst>
                <a:path w="774" h="824">
                  <a:moveTo>
                    <a:pt x="499" y="340"/>
                  </a:moveTo>
                  <a:lnTo>
                    <a:pt x="499" y="340"/>
                  </a:lnTo>
                  <a:lnTo>
                    <a:pt x="433" y="433"/>
                  </a:lnTo>
                  <a:lnTo>
                    <a:pt x="370" y="527"/>
                  </a:lnTo>
                  <a:lnTo>
                    <a:pt x="310" y="621"/>
                  </a:lnTo>
                  <a:lnTo>
                    <a:pt x="251" y="718"/>
                  </a:lnTo>
                  <a:lnTo>
                    <a:pt x="251" y="718"/>
                  </a:lnTo>
                  <a:lnTo>
                    <a:pt x="230" y="758"/>
                  </a:lnTo>
                  <a:lnTo>
                    <a:pt x="230" y="758"/>
                  </a:lnTo>
                  <a:lnTo>
                    <a:pt x="221" y="775"/>
                  </a:lnTo>
                  <a:lnTo>
                    <a:pt x="212" y="788"/>
                  </a:lnTo>
                  <a:lnTo>
                    <a:pt x="203" y="799"/>
                  </a:lnTo>
                  <a:lnTo>
                    <a:pt x="191" y="808"/>
                  </a:lnTo>
                  <a:lnTo>
                    <a:pt x="179" y="815"/>
                  </a:lnTo>
                  <a:lnTo>
                    <a:pt x="167" y="820"/>
                  </a:lnTo>
                  <a:lnTo>
                    <a:pt x="153" y="823"/>
                  </a:lnTo>
                  <a:lnTo>
                    <a:pt x="140" y="824"/>
                  </a:lnTo>
                  <a:lnTo>
                    <a:pt x="140" y="824"/>
                  </a:lnTo>
                  <a:lnTo>
                    <a:pt x="127" y="824"/>
                  </a:lnTo>
                  <a:lnTo>
                    <a:pt x="115" y="823"/>
                  </a:lnTo>
                  <a:lnTo>
                    <a:pt x="106" y="820"/>
                  </a:lnTo>
                  <a:lnTo>
                    <a:pt x="97" y="817"/>
                  </a:lnTo>
                  <a:lnTo>
                    <a:pt x="97" y="817"/>
                  </a:lnTo>
                  <a:lnTo>
                    <a:pt x="91" y="814"/>
                  </a:lnTo>
                  <a:lnTo>
                    <a:pt x="84" y="808"/>
                  </a:lnTo>
                  <a:lnTo>
                    <a:pt x="76" y="800"/>
                  </a:lnTo>
                  <a:lnTo>
                    <a:pt x="70" y="793"/>
                  </a:lnTo>
                  <a:lnTo>
                    <a:pt x="70" y="793"/>
                  </a:lnTo>
                  <a:lnTo>
                    <a:pt x="58" y="773"/>
                  </a:lnTo>
                  <a:lnTo>
                    <a:pt x="48" y="748"/>
                  </a:lnTo>
                  <a:lnTo>
                    <a:pt x="48" y="748"/>
                  </a:lnTo>
                  <a:lnTo>
                    <a:pt x="34" y="712"/>
                  </a:lnTo>
                  <a:lnTo>
                    <a:pt x="21" y="660"/>
                  </a:lnTo>
                  <a:lnTo>
                    <a:pt x="19" y="659"/>
                  </a:lnTo>
                  <a:lnTo>
                    <a:pt x="18" y="653"/>
                  </a:lnTo>
                  <a:lnTo>
                    <a:pt x="18" y="651"/>
                  </a:lnTo>
                  <a:lnTo>
                    <a:pt x="18" y="651"/>
                  </a:lnTo>
                  <a:lnTo>
                    <a:pt x="9" y="617"/>
                  </a:lnTo>
                  <a:lnTo>
                    <a:pt x="3" y="593"/>
                  </a:lnTo>
                  <a:lnTo>
                    <a:pt x="1" y="581"/>
                  </a:lnTo>
                  <a:lnTo>
                    <a:pt x="0" y="575"/>
                  </a:lnTo>
                  <a:lnTo>
                    <a:pt x="0" y="575"/>
                  </a:lnTo>
                  <a:lnTo>
                    <a:pt x="1" y="569"/>
                  </a:lnTo>
                  <a:lnTo>
                    <a:pt x="1" y="563"/>
                  </a:lnTo>
                  <a:lnTo>
                    <a:pt x="7" y="552"/>
                  </a:lnTo>
                  <a:lnTo>
                    <a:pt x="18" y="540"/>
                  </a:lnTo>
                  <a:lnTo>
                    <a:pt x="31" y="530"/>
                  </a:lnTo>
                  <a:lnTo>
                    <a:pt x="31" y="530"/>
                  </a:lnTo>
                  <a:lnTo>
                    <a:pt x="48" y="519"/>
                  </a:lnTo>
                  <a:lnTo>
                    <a:pt x="64" y="512"/>
                  </a:lnTo>
                  <a:lnTo>
                    <a:pt x="81" y="507"/>
                  </a:lnTo>
                  <a:lnTo>
                    <a:pt x="96" y="506"/>
                  </a:lnTo>
                  <a:lnTo>
                    <a:pt x="96" y="506"/>
                  </a:lnTo>
                  <a:lnTo>
                    <a:pt x="100" y="506"/>
                  </a:lnTo>
                  <a:lnTo>
                    <a:pt x="102" y="507"/>
                  </a:lnTo>
                  <a:lnTo>
                    <a:pt x="102" y="507"/>
                  </a:lnTo>
                  <a:lnTo>
                    <a:pt x="106" y="512"/>
                  </a:lnTo>
                  <a:lnTo>
                    <a:pt x="115" y="531"/>
                  </a:lnTo>
                  <a:lnTo>
                    <a:pt x="115" y="531"/>
                  </a:lnTo>
                  <a:lnTo>
                    <a:pt x="129" y="570"/>
                  </a:lnTo>
                  <a:lnTo>
                    <a:pt x="129" y="570"/>
                  </a:lnTo>
                  <a:lnTo>
                    <a:pt x="141" y="600"/>
                  </a:lnTo>
                  <a:lnTo>
                    <a:pt x="147" y="612"/>
                  </a:lnTo>
                  <a:lnTo>
                    <a:pt x="153" y="623"/>
                  </a:lnTo>
                  <a:lnTo>
                    <a:pt x="159" y="630"/>
                  </a:lnTo>
                  <a:lnTo>
                    <a:pt x="167" y="636"/>
                  </a:lnTo>
                  <a:lnTo>
                    <a:pt x="174" y="641"/>
                  </a:lnTo>
                  <a:lnTo>
                    <a:pt x="183" y="641"/>
                  </a:lnTo>
                  <a:lnTo>
                    <a:pt x="183" y="641"/>
                  </a:lnTo>
                  <a:lnTo>
                    <a:pt x="188" y="641"/>
                  </a:lnTo>
                  <a:lnTo>
                    <a:pt x="194" y="639"/>
                  </a:lnTo>
                  <a:lnTo>
                    <a:pt x="201" y="633"/>
                  </a:lnTo>
                  <a:lnTo>
                    <a:pt x="210" y="624"/>
                  </a:lnTo>
                  <a:lnTo>
                    <a:pt x="224" y="608"/>
                  </a:lnTo>
                  <a:lnTo>
                    <a:pt x="242" y="582"/>
                  </a:lnTo>
                  <a:lnTo>
                    <a:pt x="264" y="548"/>
                  </a:lnTo>
                  <a:lnTo>
                    <a:pt x="294" y="503"/>
                  </a:lnTo>
                  <a:lnTo>
                    <a:pt x="294" y="503"/>
                  </a:lnTo>
                  <a:lnTo>
                    <a:pt x="367" y="388"/>
                  </a:lnTo>
                  <a:lnTo>
                    <a:pt x="428" y="295"/>
                  </a:lnTo>
                  <a:lnTo>
                    <a:pt x="428" y="295"/>
                  </a:lnTo>
                  <a:lnTo>
                    <a:pt x="498" y="194"/>
                  </a:lnTo>
                  <a:lnTo>
                    <a:pt x="525" y="155"/>
                  </a:lnTo>
                  <a:lnTo>
                    <a:pt x="547" y="125"/>
                  </a:lnTo>
                  <a:lnTo>
                    <a:pt x="547" y="125"/>
                  </a:lnTo>
                  <a:lnTo>
                    <a:pt x="567" y="102"/>
                  </a:lnTo>
                  <a:lnTo>
                    <a:pt x="585" y="81"/>
                  </a:lnTo>
                  <a:lnTo>
                    <a:pt x="601" y="63"/>
                  </a:lnTo>
                  <a:lnTo>
                    <a:pt x="618" y="48"/>
                  </a:lnTo>
                  <a:lnTo>
                    <a:pt x="618" y="48"/>
                  </a:lnTo>
                  <a:lnTo>
                    <a:pt x="631" y="39"/>
                  </a:lnTo>
                  <a:lnTo>
                    <a:pt x="648" y="30"/>
                  </a:lnTo>
                  <a:lnTo>
                    <a:pt x="666" y="23"/>
                  </a:lnTo>
                  <a:lnTo>
                    <a:pt x="686" y="15"/>
                  </a:lnTo>
                  <a:lnTo>
                    <a:pt x="686" y="15"/>
                  </a:lnTo>
                  <a:lnTo>
                    <a:pt x="705" y="11"/>
                  </a:lnTo>
                  <a:lnTo>
                    <a:pt x="726" y="6"/>
                  </a:lnTo>
                  <a:lnTo>
                    <a:pt x="749" y="3"/>
                  </a:lnTo>
                  <a:lnTo>
                    <a:pt x="774" y="0"/>
                  </a:lnTo>
                  <a:lnTo>
                    <a:pt x="774" y="0"/>
                  </a:lnTo>
                  <a:lnTo>
                    <a:pt x="702" y="83"/>
                  </a:lnTo>
                  <a:lnTo>
                    <a:pt x="633" y="167"/>
                  </a:lnTo>
                  <a:lnTo>
                    <a:pt x="565" y="253"/>
                  </a:lnTo>
                  <a:lnTo>
                    <a:pt x="499" y="340"/>
                  </a:lnTo>
                  <a:lnTo>
                    <a:pt x="499" y="340"/>
                  </a:lnTo>
                  <a:close/>
                </a:path>
              </a:pathLst>
            </a:custGeom>
            <a:solidFill>
              <a:srgbClr val="FFFF00"/>
            </a:solidFill>
            <a:ln w="9525">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800000"/>
                </a:solidFill>
              </a:endParaRPr>
            </a:p>
          </p:txBody>
        </p:sp>
      </p:grpSp>
      <p:grpSp>
        <p:nvGrpSpPr>
          <p:cNvPr id="11" name="Group 10"/>
          <p:cNvGrpSpPr>
            <a:grpSpLocks noChangeAspect="1"/>
          </p:cNvGrpSpPr>
          <p:nvPr/>
        </p:nvGrpSpPr>
        <p:grpSpPr bwMode="auto">
          <a:xfrm>
            <a:off x="1371600" y="1676400"/>
            <a:ext cx="622546" cy="652462"/>
            <a:chOff x="624" y="1248"/>
            <a:chExt cx="437" cy="458"/>
          </a:xfrm>
        </p:grpSpPr>
        <p:sp>
          <p:nvSpPr>
            <p:cNvPr id="13" name="AutoShape 4"/>
            <p:cNvSpPr>
              <a:spLocks noChangeAspect="1" noChangeArrowheads="1" noTextEdit="1"/>
            </p:cNvSpPr>
            <p:nvPr/>
          </p:nvSpPr>
          <p:spPr bwMode="auto">
            <a:xfrm>
              <a:off x="624" y="1248"/>
              <a:ext cx="437" cy="4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635" y="1261"/>
              <a:ext cx="412" cy="434"/>
            </a:xfrm>
            <a:custGeom>
              <a:avLst/>
              <a:gdLst/>
              <a:ahLst/>
              <a:cxnLst>
                <a:cxn ang="0">
                  <a:pos x="824" y="21"/>
                </a:cxn>
                <a:cxn ang="0">
                  <a:pos x="677" y="194"/>
                </a:cxn>
                <a:cxn ang="0">
                  <a:pos x="537" y="374"/>
                </a:cxn>
                <a:cxn ang="0">
                  <a:pos x="472" y="467"/>
                </a:cxn>
                <a:cxn ang="0">
                  <a:pos x="349" y="654"/>
                </a:cxn>
                <a:cxn ang="0">
                  <a:pos x="290" y="750"/>
                </a:cxn>
                <a:cxn ang="0">
                  <a:pos x="270" y="789"/>
                </a:cxn>
                <a:cxn ang="0">
                  <a:pos x="248" y="824"/>
                </a:cxn>
                <a:cxn ang="0">
                  <a:pos x="224" y="848"/>
                </a:cxn>
                <a:cxn ang="0">
                  <a:pos x="194" y="863"/>
                </a:cxn>
                <a:cxn ang="0">
                  <a:pos x="161" y="867"/>
                </a:cxn>
                <a:cxn ang="0">
                  <a:pos x="145" y="866"/>
                </a:cxn>
                <a:cxn ang="0">
                  <a:pos x="121" y="861"/>
                </a:cxn>
                <a:cxn ang="0">
                  <a:pos x="111" y="858"/>
                </a:cxn>
                <a:cxn ang="0">
                  <a:pos x="91" y="846"/>
                </a:cxn>
                <a:cxn ang="0">
                  <a:pos x="75" y="827"/>
                </a:cxn>
                <a:cxn ang="0">
                  <a:pos x="67" y="818"/>
                </a:cxn>
                <a:cxn ang="0">
                  <a:pos x="49" y="777"/>
                </a:cxn>
                <a:cxn ang="0">
                  <a:pos x="36" y="740"/>
                </a:cxn>
                <a:cxn ang="0">
                  <a:pos x="21" y="688"/>
                </a:cxn>
                <a:cxn ang="0">
                  <a:pos x="19" y="679"/>
                </a:cxn>
                <a:cxn ang="0">
                  <a:pos x="1" y="609"/>
                </a:cxn>
                <a:cxn ang="0">
                  <a:pos x="0" y="597"/>
                </a:cxn>
                <a:cxn ang="0">
                  <a:pos x="3" y="580"/>
                </a:cxn>
                <a:cxn ang="0">
                  <a:pos x="10" y="564"/>
                </a:cxn>
                <a:cxn ang="0">
                  <a:pos x="22" y="549"/>
                </a:cxn>
                <a:cxn ang="0">
                  <a:pos x="40" y="535"/>
                </a:cxn>
                <a:cxn ang="0">
                  <a:pos x="60" y="523"/>
                </a:cxn>
                <a:cxn ang="0">
                  <a:pos x="99" y="508"/>
                </a:cxn>
                <a:cxn ang="0">
                  <a:pos x="117" y="506"/>
                </a:cxn>
                <a:cxn ang="0">
                  <a:pos x="129" y="508"/>
                </a:cxn>
                <a:cxn ang="0">
                  <a:pos x="138" y="514"/>
                </a:cxn>
                <a:cxn ang="0">
                  <a:pos x="141" y="518"/>
                </a:cxn>
                <a:cxn ang="0">
                  <a:pos x="156" y="546"/>
                </a:cxn>
                <a:cxn ang="0">
                  <a:pos x="170" y="586"/>
                </a:cxn>
                <a:cxn ang="0">
                  <a:pos x="180" y="610"/>
                </a:cxn>
                <a:cxn ang="0">
                  <a:pos x="192" y="634"/>
                </a:cxn>
                <a:cxn ang="0">
                  <a:pos x="201" y="642"/>
                </a:cxn>
                <a:cxn ang="0">
                  <a:pos x="204" y="643"/>
                </a:cxn>
                <a:cxn ang="0">
                  <a:pos x="215" y="634"/>
                </a:cxn>
                <a:cxn ang="0">
                  <a:pos x="261" y="570"/>
                </a:cxn>
                <a:cxn ang="0">
                  <a:pos x="297" y="512"/>
                </a:cxn>
                <a:cxn ang="0">
                  <a:pos x="431" y="305"/>
                </a:cxn>
                <a:cxn ang="0">
                  <a:pos x="502" y="204"/>
                </a:cxn>
                <a:cxn ang="0">
                  <a:pos x="552" y="135"/>
                </a:cxn>
                <a:cxn ang="0">
                  <a:pos x="571" y="109"/>
                </a:cxn>
                <a:cxn ang="0">
                  <a:pos x="609" y="70"/>
                </a:cxn>
                <a:cxn ang="0">
                  <a:pos x="627" y="55"/>
                </a:cxn>
                <a:cxn ang="0">
                  <a:pos x="660" y="34"/>
                </a:cxn>
                <a:cxn ang="0">
                  <a:pos x="701" y="18"/>
                </a:cxn>
                <a:cxn ang="0">
                  <a:pos x="725" y="12"/>
                </a:cxn>
                <a:cxn ang="0">
                  <a:pos x="783" y="3"/>
                </a:cxn>
                <a:cxn ang="0">
                  <a:pos x="824" y="21"/>
                </a:cxn>
              </a:cxnLst>
              <a:rect l="0" t="0" r="r" b="b"/>
              <a:pathLst>
                <a:path w="824" h="867">
                  <a:moveTo>
                    <a:pt x="824" y="21"/>
                  </a:moveTo>
                  <a:lnTo>
                    <a:pt x="824" y="21"/>
                  </a:lnTo>
                  <a:lnTo>
                    <a:pt x="749" y="106"/>
                  </a:lnTo>
                  <a:lnTo>
                    <a:pt x="677" y="194"/>
                  </a:lnTo>
                  <a:lnTo>
                    <a:pt x="606" y="284"/>
                  </a:lnTo>
                  <a:lnTo>
                    <a:pt x="537" y="374"/>
                  </a:lnTo>
                  <a:lnTo>
                    <a:pt x="537" y="374"/>
                  </a:lnTo>
                  <a:lnTo>
                    <a:pt x="472" y="467"/>
                  </a:lnTo>
                  <a:lnTo>
                    <a:pt x="409" y="561"/>
                  </a:lnTo>
                  <a:lnTo>
                    <a:pt x="349" y="654"/>
                  </a:lnTo>
                  <a:lnTo>
                    <a:pt x="290" y="750"/>
                  </a:lnTo>
                  <a:lnTo>
                    <a:pt x="290" y="750"/>
                  </a:lnTo>
                  <a:lnTo>
                    <a:pt x="270" y="789"/>
                  </a:lnTo>
                  <a:lnTo>
                    <a:pt x="270" y="789"/>
                  </a:lnTo>
                  <a:lnTo>
                    <a:pt x="260" y="809"/>
                  </a:lnTo>
                  <a:lnTo>
                    <a:pt x="248" y="824"/>
                  </a:lnTo>
                  <a:lnTo>
                    <a:pt x="236" y="837"/>
                  </a:lnTo>
                  <a:lnTo>
                    <a:pt x="224" y="848"/>
                  </a:lnTo>
                  <a:lnTo>
                    <a:pt x="209" y="857"/>
                  </a:lnTo>
                  <a:lnTo>
                    <a:pt x="194" y="863"/>
                  </a:lnTo>
                  <a:lnTo>
                    <a:pt x="177" y="866"/>
                  </a:lnTo>
                  <a:lnTo>
                    <a:pt x="161" y="867"/>
                  </a:lnTo>
                  <a:lnTo>
                    <a:pt x="161" y="867"/>
                  </a:lnTo>
                  <a:lnTo>
                    <a:pt x="145" y="866"/>
                  </a:lnTo>
                  <a:lnTo>
                    <a:pt x="132" y="864"/>
                  </a:lnTo>
                  <a:lnTo>
                    <a:pt x="121" y="861"/>
                  </a:lnTo>
                  <a:lnTo>
                    <a:pt x="111" y="858"/>
                  </a:lnTo>
                  <a:lnTo>
                    <a:pt x="111" y="858"/>
                  </a:lnTo>
                  <a:lnTo>
                    <a:pt x="100" y="852"/>
                  </a:lnTo>
                  <a:lnTo>
                    <a:pt x="91" y="846"/>
                  </a:lnTo>
                  <a:lnTo>
                    <a:pt x="82" y="837"/>
                  </a:lnTo>
                  <a:lnTo>
                    <a:pt x="75" y="827"/>
                  </a:lnTo>
                  <a:lnTo>
                    <a:pt x="75" y="827"/>
                  </a:lnTo>
                  <a:lnTo>
                    <a:pt x="67" y="818"/>
                  </a:lnTo>
                  <a:lnTo>
                    <a:pt x="61" y="806"/>
                  </a:lnTo>
                  <a:lnTo>
                    <a:pt x="49" y="777"/>
                  </a:lnTo>
                  <a:lnTo>
                    <a:pt x="49" y="777"/>
                  </a:lnTo>
                  <a:lnTo>
                    <a:pt x="36" y="740"/>
                  </a:lnTo>
                  <a:lnTo>
                    <a:pt x="21" y="688"/>
                  </a:lnTo>
                  <a:lnTo>
                    <a:pt x="21" y="688"/>
                  </a:lnTo>
                  <a:lnTo>
                    <a:pt x="19" y="679"/>
                  </a:lnTo>
                  <a:lnTo>
                    <a:pt x="19" y="679"/>
                  </a:lnTo>
                  <a:lnTo>
                    <a:pt x="6" y="625"/>
                  </a:lnTo>
                  <a:lnTo>
                    <a:pt x="1" y="609"/>
                  </a:lnTo>
                  <a:lnTo>
                    <a:pt x="0" y="597"/>
                  </a:lnTo>
                  <a:lnTo>
                    <a:pt x="0" y="597"/>
                  </a:lnTo>
                  <a:lnTo>
                    <a:pt x="1" y="588"/>
                  </a:lnTo>
                  <a:lnTo>
                    <a:pt x="3" y="580"/>
                  </a:lnTo>
                  <a:lnTo>
                    <a:pt x="6" y="573"/>
                  </a:lnTo>
                  <a:lnTo>
                    <a:pt x="10" y="564"/>
                  </a:lnTo>
                  <a:lnTo>
                    <a:pt x="16" y="556"/>
                  </a:lnTo>
                  <a:lnTo>
                    <a:pt x="22" y="549"/>
                  </a:lnTo>
                  <a:lnTo>
                    <a:pt x="30" y="543"/>
                  </a:lnTo>
                  <a:lnTo>
                    <a:pt x="40" y="535"/>
                  </a:lnTo>
                  <a:lnTo>
                    <a:pt x="40" y="535"/>
                  </a:lnTo>
                  <a:lnTo>
                    <a:pt x="60" y="523"/>
                  </a:lnTo>
                  <a:lnTo>
                    <a:pt x="79" y="514"/>
                  </a:lnTo>
                  <a:lnTo>
                    <a:pt x="99" y="508"/>
                  </a:lnTo>
                  <a:lnTo>
                    <a:pt x="117" y="506"/>
                  </a:lnTo>
                  <a:lnTo>
                    <a:pt x="117" y="506"/>
                  </a:lnTo>
                  <a:lnTo>
                    <a:pt x="123" y="506"/>
                  </a:lnTo>
                  <a:lnTo>
                    <a:pt x="129" y="508"/>
                  </a:lnTo>
                  <a:lnTo>
                    <a:pt x="133" y="511"/>
                  </a:lnTo>
                  <a:lnTo>
                    <a:pt x="138" y="514"/>
                  </a:lnTo>
                  <a:lnTo>
                    <a:pt x="138" y="514"/>
                  </a:lnTo>
                  <a:lnTo>
                    <a:pt x="141" y="518"/>
                  </a:lnTo>
                  <a:lnTo>
                    <a:pt x="145" y="526"/>
                  </a:lnTo>
                  <a:lnTo>
                    <a:pt x="156" y="546"/>
                  </a:lnTo>
                  <a:lnTo>
                    <a:pt x="156" y="546"/>
                  </a:lnTo>
                  <a:lnTo>
                    <a:pt x="170" y="586"/>
                  </a:lnTo>
                  <a:lnTo>
                    <a:pt x="170" y="586"/>
                  </a:lnTo>
                  <a:lnTo>
                    <a:pt x="180" y="610"/>
                  </a:lnTo>
                  <a:lnTo>
                    <a:pt x="189" y="628"/>
                  </a:lnTo>
                  <a:lnTo>
                    <a:pt x="192" y="634"/>
                  </a:lnTo>
                  <a:lnTo>
                    <a:pt x="197" y="639"/>
                  </a:lnTo>
                  <a:lnTo>
                    <a:pt x="201" y="642"/>
                  </a:lnTo>
                  <a:lnTo>
                    <a:pt x="204" y="643"/>
                  </a:lnTo>
                  <a:lnTo>
                    <a:pt x="204" y="643"/>
                  </a:lnTo>
                  <a:lnTo>
                    <a:pt x="209" y="640"/>
                  </a:lnTo>
                  <a:lnTo>
                    <a:pt x="215" y="634"/>
                  </a:lnTo>
                  <a:lnTo>
                    <a:pt x="233" y="610"/>
                  </a:lnTo>
                  <a:lnTo>
                    <a:pt x="261" y="570"/>
                  </a:lnTo>
                  <a:lnTo>
                    <a:pt x="297" y="512"/>
                  </a:lnTo>
                  <a:lnTo>
                    <a:pt x="297" y="512"/>
                  </a:lnTo>
                  <a:lnTo>
                    <a:pt x="370" y="400"/>
                  </a:lnTo>
                  <a:lnTo>
                    <a:pt x="431" y="305"/>
                  </a:lnTo>
                  <a:lnTo>
                    <a:pt x="431" y="305"/>
                  </a:lnTo>
                  <a:lnTo>
                    <a:pt x="502" y="204"/>
                  </a:lnTo>
                  <a:lnTo>
                    <a:pt x="529" y="165"/>
                  </a:lnTo>
                  <a:lnTo>
                    <a:pt x="552" y="135"/>
                  </a:lnTo>
                  <a:lnTo>
                    <a:pt x="552" y="135"/>
                  </a:lnTo>
                  <a:lnTo>
                    <a:pt x="571" y="109"/>
                  </a:lnTo>
                  <a:lnTo>
                    <a:pt x="591" y="88"/>
                  </a:lnTo>
                  <a:lnTo>
                    <a:pt x="609" y="70"/>
                  </a:lnTo>
                  <a:lnTo>
                    <a:pt x="627" y="55"/>
                  </a:lnTo>
                  <a:lnTo>
                    <a:pt x="627" y="55"/>
                  </a:lnTo>
                  <a:lnTo>
                    <a:pt x="642" y="43"/>
                  </a:lnTo>
                  <a:lnTo>
                    <a:pt x="660" y="34"/>
                  </a:lnTo>
                  <a:lnTo>
                    <a:pt x="680" y="25"/>
                  </a:lnTo>
                  <a:lnTo>
                    <a:pt x="701" y="18"/>
                  </a:lnTo>
                  <a:lnTo>
                    <a:pt x="701" y="18"/>
                  </a:lnTo>
                  <a:lnTo>
                    <a:pt x="725" y="12"/>
                  </a:lnTo>
                  <a:lnTo>
                    <a:pt x="752" y="6"/>
                  </a:lnTo>
                  <a:lnTo>
                    <a:pt x="783" y="3"/>
                  </a:lnTo>
                  <a:lnTo>
                    <a:pt x="816" y="0"/>
                  </a:lnTo>
                  <a:lnTo>
                    <a:pt x="824" y="21"/>
                  </a:lnTo>
                  <a:close/>
                </a:path>
              </a:pathLst>
            </a:custGeom>
            <a:solidFill>
              <a:srgbClr val="DF14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626" y="1250"/>
              <a:ext cx="433" cy="454"/>
            </a:xfrm>
            <a:custGeom>
              <a:avLst/>
              <a:gdLst/>
              <a:ahLst/>
              <a:cxnLst>
                <a:cxn ang="0">
                  <a:pos x="835" y="2"/>
                </a:cxn>
                <a:cxn ang="0">
                  <a:pos x="800" y="5"/>
                </a:cxn>
                <a:cxn ang="0">
                  <a:pos x="740" y="14"/>
                </a:cxn>
                <a:cxn ang="0">
                  <a:pos x="715" y="21"/>
                </a:cxn>
                <a:cxn ang="0">
                  <a:pos x="669" y="39"/>
                </a:cxn>
                <a:cxn ang="0">
                  <a:pos x="633" y="62"/>
                </a:cxn>
                <a:cxn ang="0">
                  <a:pos x="615" y="78"/>
                </a:cxn>
                <a:cxn ang="0">
                  <a:pos x="576" y="119"/>
                </a:cxn>
                <a:cxn ang="0">
                  <a:pos x="555" y="144"/>
                </a:cxn>
                <a:cxn ang="0">
                  <a:pos x="504" y="215"/>
                </a:cxn>
                <a:cxn ang="0">
                  <a:pos x="435" y="316"/>
                </a:cxn>
                <a:cxn ang="0">
                  <a:pos x="299" y="525"/>
                </a:cxn>
                <a:cxn ang="0">
                  <a:pos x="250" y="602"/>
                </a:cxn>
                <a:cxn ang="0">
                  <a:pos x="224" y="638"/>
                </a:cxn>
                <a:cxn ang="0">
                  <a:pos x="209" y="602"/>
                </a:cxn>
                <a:cxn ang="0">
                  <a:pos x="194" y="561"/>
                </a:cxn>
                <a:cxn ang="0">
                  <a:pos x="184" y="537"/>
                </a:cxn>
                <a:cxn ang="0">
                  <a:pos x="171" y="522"/>
                </a:cxn>
                <a:cxn ang="0">
                  <a:pos x="164" y="516"/>
                </a:cxn>
                <a:cxn ang="0">
                  <a:pos x="147" y="510"/>
                </a:cxn>
                <a:cxn ang="0">
                  <a:pos x="137" y="508"/>
                </a:cxn>
                <a:cxn ang="0">
                  <a:pos x="114" y="511"/>
                </a:cxn>
                <a:cxn ang="0">
                  <a:pos x="92" y="517"/>
                </a:cxn>
                <a:cxn ang="0">
                  <a:pos x="71" y="526"/>
                </a:cxn>
                <a:cxn ang="0">
                  <a:pos x="48" y="541"/>
                </a:cxn>
                <a:cxn ang="0">
                  <a:pos x="27" y="558"/>
                </a:cxn>
                <a:cxn ang="0">
                  <a:pos x="12" y="578"/>
                </a:cxn>
                <a:cxn ang="0">
                  <a:pos x="3" y="599"/>
                </a:cxn>
                <a:cxn ang="0">
                  <a:pos x="0" y="620"/>
                </a:cxn>
                <a:cxn ang="0">
                  <a:pos x="0" y="629"/>
                </a:cxn>
                <a:cxn ang="0">
                  <a:pos x="9" y="669"/>
                </a:cxn>
                <a:cxn ang="0">
                  <a:pos x="18" y="707"/>
                </a:cxn>
                <a:cxn ang="0">
                  <a:pos x="21" y="716"/>
                </a:cxn>
                <a:cxn ang="0">
                  <a:pos x="36" y="769"/>
                </a:cxn>
                <a:cxn ang="0">
                  <a:pos x="50" y="808"/>
                </a:cxn>
                <a:cxn ang="0">
                  <a:pos x="71" y="851"/>
                </a:cxn>
                <a:cxn ang="0">
                  <a:pos x="77" y="862"/>
                </a:cxn>
                <a:cxn ang="0">
                  <a:pos x="99" y="884"/>
                </a:cxn>
                <a:cxn ang="0">
                  <a:pos x="122" y="899"/>
                </a:cxn>
                <a:cxn ang="0">
                  <a:pos x="134" y="904"/>
                </a:cxn>
                <a:cxn ang="0">
                  <a:pos x="164" y="910"/>
                </a:cxn>
                <a:cxn ang="0">
                  <a:pos x="181" y="910"/>
                </a:cxn>
                <a:cxn ang="0">
                  <a:pos x="220" y="905"/>
                </a:cxn>
                <a:cxn ang="0">
                  <a:pos x="254" y="889"/>
                </a:cxn>
                <a:cxn ang="0">
                  <a:pos x="284" y="860"/>
                </a:cxn>
                <a:cxn ang="0">
                  <a:pos x="308" y="823"/>
                </a:cxn>
                <a:cxn ang="0">
                  <a:pos x="328" y="784"/>
                </a:cxn>
                <a:cxn ang="0">
                  <a:pos x="385" y="689"/>
                </a:cxn>
                <a:cxn ang="0">
                  <a:pos x="508" y="501"/>
                </a:cxn>
                <a:cxn ang="0">
                  <a:pos x="573" y="409"/>
                </a:cxn>
                <a:cxn ang="0">
                  <a:pos x="712" y="230"/>
                </a:cxn>
                <a:cxn ang="0">
                  <a:pos x="860" y="57"/>
                </a:cxn>
                <a:cxn ang="0">
                  <a:pos x="850" y="0"/>
                </a:cxn>
              </a:cxnLst>
              <a:rect l="0" t="0" r="r" b="b"/>
              <a:pathLst>
                <a:path w="868" h="910">
                  <a:moveTo>
                    <a:pt x="850" y="0"/>
                  </a:moveTo>
                  <a:lnTo>
                    <a:pt x="835" y="2"/>
                  </a:lnTo>
                  <a:lnTo>
                    <a:pt x="835" y="2"/>
                  </a:lnTo>
                  <a:lnTo>
                    <a:pt x="800" y="5"/>
                  </a:lnTo>
                  <a:lnTo>
                    <a:pt x="769" y="9"/>
                  </a:lnTo>
                  <a:lnTo>
                    <a:pt x="740" y="14"/>
                  </a:lnTo>
                  <a:lnTo>
                    <a:pt x="715" y="21"/>
                  </a:lnTo>
                  <a:lnTo>
                    <a:pt x="715" y="21"/>
                  </a:lnTo>
                  <a:lnTo>
                    <a:pt x="690" y="29"/>
                  </a:lnTo>
                  <a:lnTo>
                    <a:pt x="669" y="39"/>
                  </a:lnTo>
                  <a:lnTo>
                    <a:pt x="650" y="50"/>
                  </a:lnTo>
                  <a:lnTo>
                    <a:pt x="633" y="62"/>
                  </a:lnTo>
                  <a:lnTo>
                    <a:pt x="633" y="62"/>
                  </a:lnTo>
                  <a:lnTo>
                    <a:pt x="615" y="78"/>
                  </a:lnTo>
                  <a:lnTo>
                    <a:pt x="596" y="98"/>
                  </a:lnTo>
                  <a:lnTo>
                    <a:pt x="576" y="119"/>
                  </a:lnTo>
                  <a:lnTo>
                    <a:pt x="555" y="144"/>
                  </a:lnTo>
                  <a:lnTo>
                    <a:pt x="555" y="144"/>
                  </a:lnTo>
                  <a:lnTo>
                    <a:pt x="533" y="176"/>
                  </a:lnTo>
                  <a:lnTo>
                    <a:pt x="504" y="215"/>
                  </a:lnTo>
                  <a:lnTo>
                    <a:pt x="435" y="316"/>
                  </a:lnTo>
                  <a:lnTo>
                    <a:pt x="435" y="316"/>
                  </a:lnTo>
                  <a:lnTo>
                    <a:pt x="373" y="411"/>
                  </a:lnTo>
                  <a:lnTo>
                    <a:pt x="299" y="525"/>
                  </a:lnTo>
                  <a:lnTo>
                    <a:pt x="299" y="525"/>
                  </a:lnTo>
                  <a:lnTo>
                    <a:pt x="250" y="602"/>
                  </a:lnTo>
                  <a:lnTo>
                    <a:pt x="224" y="638"/>
                  </a:lnTo>
                  <a:lnTo>
                    <a:pt x="224" y="638"/>
                  </a:lnTo>
                  <a:lnTo>
                    <a:pt x="218" y="624"/>
                  </a:lnTo>
                  <a:lnTo>
                    <a:pt x="209" y="602"/>
                  </a:lnTo>
                  <a:lnTo>
                    <a:pt x="209" y="602"/>
                  </a:lnTo>
                  <a:lnTo>
                    <a:pt x="194" y="561"/>
                  </a:lnTo>
                  <a:lnTo>
                    <a:pt x="194" y="561"/>
                  </a:lnTo>
                  <a:lnTo>
                    <a:pt x="184" y="537"/>
                  </a:lnTo>
                  <a:lnTo>
                    <a:pt x="178" y="528"/>
                  </a:lnTo>
                  <a:lnTo>
                    <a:pt x="171" y="522"/>
                  </a:lnTo>
                  <a:lnTo>
                    <a:pt x="171" y="522"/>
                  </a:lnTo>
                  <a:lnTo>
                    <a:pt x="164" y="516"/>
                  </a:lnTo>
                  <a:lnTo>
                    <a:pt x="156" y="513"/>
                  </a:lnTo>
                  <a:lnTo>
                    <a:pt x="147" y="510"/>
                  </a:lnTo>
                  <a:lnTo>
                    <a:pt x="137" y="508"/>
                  </a:lnTo>
                  <a:lnTo>
                    <a:pt x="137" y="508"/>
                  </a:lnTo>
                  <a:lnTo>
                    <a:pt x="126" y="510"/>
                  </a:lnTo>
                  <a:lnTo>
                    <a:pt x="114" y="511"/>
                  </a:lnTo>
                  <a:lnTo>
                    <a:pt x="104" y="513"/>
                  </a:lnTo>
                  <a:lnTo>
                    <a:pt x="92" y="517"/>
                  </a:lnTo>
                  <a:lnTo>
                    <a:pt x="81" y="522"/>
                  </a:lnTo>
                  <a:lnTo>
                    <a:pt x="71" y="526"/>
                  </a:lnTo>
                  <a:lnTo>
                    <a:pt x="48" y="541"/>
                  </a:lnTo>
                  <a:lnTo>
                    <a:pt x="48" y="541"/>
                  </a:lnTo>
                  <a:lnTo>
                    <a:pt x="36" y="549"/>
                  </a:lnTo>
                  <a:lnTo>
                    <a:pt x="27" y="558"/>
                  </a:lnTo>
                  <a:lnTo>
                    <a:pt x="18" y="569"/>
                  </a:lnTo>
                  <a:lnTo>
                    <a:pt x="12" y="578"/>
                  </a:lnTo>
                  <a:lnTo>
                    <a:pt x="6" y="588"/>
                  </a:lnTo>
                  <a:lnTo>
                    <a:pt x="3" y="599"/>
                  </a:lnTo>
                  <a:lnTo>
                    <a:pt x="0" y="609"/>
                  </a:lnTo>
                  <a:lnTo>
                    <a:pt x="0" y="620"/>
                  </a:lnTo>
                  <a:lnTo>
                    <a:pt x="0" y="620"/>
                  </a:lnTo>
                  <a:lnTo>
                    <a:pt x="0" y="629"/>
                  </a:lnTo>
                  <a:lnTo>
                    <a:pt x="3" y="644"/>
                  </a:lnTo>
                  <a:lnTo>
                    <a:pt x="9" y="669"/>
                  </a:lnTo>
                  <a:lnTo>
                    <a:pt x="18" y="707"/>
                  </a:lnTo>
                  <a:lnTo>
                    <a:pt x="18" y="707"/>
                  </a:lnTo>
                  <a:lnTo>
                    <a:pt x="21" y="717"/>
                  </a:lnTo>
                  <a:lnTo>
                    <a:pt x="21" y="716"/>
                  </a:lnTo>
                  <a:lnTo>
                    <a:pt x="21" y="716"/>
                  </a:lnTo>
                  <a:lnTo>
                    <a:pt x="36" y="769"/>
                  </a:lnTo>
                  <a:lnTo>
                    <a:pt x="50" y="808"/>
                  </a:lnTo>
                  <a:lnTo>
                    <a:pt x="50" y="808"/>
                  </a:lnTo>
                  <a:lnTo>
                    <a:pt x="63" y="838"/>
                  </a:lnTo>
                  <a:lnTo>
                    <a:pt x="71" y="851"/>
                  </a:lnTo>
                  <a:lnTo>
                    <a:pt x="77" y="862"/>
                  </a:lnTo>
                  <a:lnTo>
                    <a:pt x="77" y="862"/>
                  </a:lnTo>
                  <a:lnTo>
                    <a:pt x="87" y="875"/>
                  </a:lnTo>
                  <a:lnTo>
                    <a:pt x="99" y="884"/>
                  </a:lnTo>
                  <a:lnTo>
                    <a:pt x="110" y="893"/>
                  </a:lnTo>
                  <a:lnTo>
                    <a:pt x="122" y="899"/>
                  </a:lnTo>
                  <a:lnTo>
                    <a:pt x="122" y="899"/>
                  </a:lnTo>
                  <a:lnTo>
                    <a:pt x="134" y="904"/>
                  </a:lnTo>
                  <a:lnTo>
                    <a:pt x="149" y="908"/>
                  </a:lnTo>
                  <a:lnTo>
                    <a:pt x="164" y="910"/>
                  </a:lnTo>
                  <a:lnTo>
                    <a:pt x="181" y="910"/>
                  </a:lnTo>
                  <a:lnTo>
                    <a:pt x="181" y="910"/>
                  </a:lnTo>
                  <a:lnTo>
                    <a:pt x="200" y="910"/>
                  </a:lnTo>
                  <a:lnTo>
                    <a:pt x="220" y="905"/>
                  </a:lnTo>
                  <a:lnTo>
                    <a:pt x="238" y="898"/>
                  </a:lnTo>
                  <a:lnTo>
                    <a:pt x="254" y="889"/>
                  </a:lnTo>
                  <a:lnTo>
                    <a:pt x="269" y="875"/>
                  </a:lnTo>
                  <a:lnTo>
                    <a:pt x="284" y="860"/>
                  </a:lnTo>
                  <a:lnTo>
                    <a:pt x="296" y="842"/>
                  </a:lnTo>
                  <a:lnTo>
                    <a:pt x="308" y="823"/>
                  </a:lnTo>
                  <a:lnTo>
                    <a:pt x="308" y="823"/>
                  </a:lnTo>
                  <a:lnTo>
                    <a:pt x="328" y="784"/>
                  </a:lnTo>
                  <a:lnTo>
                    <a:pt x="328" y="784"/>
                  </a:lnTo>
                  <a:lnTo>
                    <a:pt x="385" y="689"/>
                  </a:lnTo>
                  <a:lnTo>
                    <a:pt x="445" y="594"/>
                  </a:lnTo>
                  <a:lnTo>
                    <a:pt x="508" y="501"/>
                  </a:lnTo>
                  <a:lnTo>
                    <a:pt x="573" y="409"/>
                  </a:lnTo>
                  <a:lnTo>
                    <a:pt x="573" y="409"/>
                  </a:lnTo>
                  <a:lnTo>
                    <a:pt x="641" y="319"/>
                  </a:lnTo>
                  <a:lnTo>
                    <a:pt x="712" y="230"/>
                  </a:lnTo>
                  <a:lnTo>
                    <a:pt x="785" y="143"/>
                  </a:lnTo>
                  <a:lnTo>
                    <a:pt x="860" y="57"/>
                  </a:lnTo>
                  <a:lnTo>
                    <a:pt x="868" y="47"/>
                  </a:lnTo>
                  <a:lnTo>
                    <a:pt x="8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646" y="1272"/>
              <a:ext cx="387" cy="412"/>
            </a:xfrm>
            <a:custGeom>
              <a:avLst/>
              <a:gdLst/>
              <a:ahLst/>
              <a:cxnLst>
                <a:cxn ang="0">
                  <a:pos x="499" y="340"/>
                </a:cxn>
                <a:cxn ang="0">
                  <a:pos x="370" y="527"/>
                </a:cxn>
                <a:cxn ang="0">
                  <a:pos x="251" y="718"/>
                </a:cxn>
                <a:cxn ang="0">
                  <a:pos x="230" y="758"/>
                </a:cxn>
                <a:cxn ang="0">
                  <a:pos x="221" y="775"/>
                </a:cxn>
                <a:cxn ang="0">
                  <a:pos x="203" y="799"/>
                </a:cxn>
                <a:cxn ang="0">
                  <a:pos x="179" y="815"/>
                </a:cxn>
                <a:cxn ang="0">
                  <a:pos x="153" y="823"/>
                </a:cxn>
                <a:cxn ang="0">
                  <a:pos x="140" y="824"/>
                </a:cxn>
                <a:cxn ang="0">
                  <a:pos x="115" y="823"/>
                </a:cxn>
                <a:cxn ang="0">
                  <a:pos x="97" y="817"/>
                </a:cxn>
                <a:cxn ang="0">
                  <a:pos x="91" y="814"/>
                </a:cxn>
                <a:cxn ang="0">
                  <a:pos x="76" y="800"/>
                </a:cxn>
                <a:cxn ang="0">
                  <a:pos x="70" y="793"/>
                </a:cxn>
                <a:cxn ang="0">
                  <a:pos x="48" y="748"/>
                </a:cxn>
                <a:cxn ang="0">
                  <a:pos x="34" y="712"/>
                </a:cxn>
                <a:cxn ang="0">
                  <a:pos x="19" y="659"/>
                </a:cxn>
                <a:cxn ang="0">
                  <a:pos x="18" y="651"/>
                </a:cxn>
                <a:cxn ang="0">
                  <a:pos x="9" y="617"/>
                </a:cxn>
                <a:cxn ang="0">
                  <a:pos x="1" y="581"/>
                </a:cxn>
                <a:cxn ang="0">
                  <a:pos x="0" y="575"/>
                </a:cxn>
                <a:cxn ang="0">
                  <a:pos x="1" y="563"/>
                </a:cxn>
                <a:cxn ang="0">
                  <a:pos x="18" y="540"/>
                </a:cxn>
                <a:cxn ang="0">
                  <a:pos x="31" y="530"/>
                </a:cxn>
                <a:cxn ang="0">
                  <a:pos x="64" y="512"/>
                </a:cxn>
                <a:cxn ang="0">
                  <a:pos x="96" y="506"/>
                </a:cxn>
                <a:cxn ang="0">
                  <a:pos x="100" y="506"/>
                </a:cxn>
                <a:cxn ang="0">
                  <a:pos x="102" y="507"/>
                </a:cxn>
                <a:cxn ang="0">
                  <a:pos x="115" y="531"/>
                </a:cxn>
                <a:cxn ang="0">
                  <a:pos x="129" y="570"/>
                </a:cxn>
                <a:cxn ang="0">
                  <a:pos x="141" y="600"/>
                </a:cxn>
                <a:cxn ang="0">
                  <a:pos x="153" y="623"/>
                </a:cxn>
                <a:cxn ang="0">
                  <a:pos x="167" y="636"/>
                </a:cxn>
                <a:cxn ang="0">
                  <a:pos x="183" y="641"/>
                </a:cxn>
                <a:cxn ang="0">
                  <a:pos x="188" y="641"/>
                </a:cxn>
                <a:cxn ang="0">
                  <a:pos x="201" y="633"/>
                </a:cxn>
                <a:cxn ang="0">
                  <a:pos x="224" y="608"/>
                </a:cxn>
                <a:cxn ang="0">
                  <a:pos x="264" y="548"/>
                </a:cxn>
                <a:cxn ang="0">
                  <a:pos x="294" y="503"/>
                </a:cxn>
                <a:cxn ang="0">
                  <a:pos x="428" y="295"/>
                </a:cxn>
                <a:cxn ang="0">
                  <a:pos x="498" y="194"/>
                </a:cxn>
                <a:cxn ang="0">
                  <a:pos x="547" y="125"/>
                </a:cxn>
                <a:cxn ang="0">
                  <a:pos x="567" y="102"/>
                </a:cxn>
                <a:cxn ang="0">
                  <a:pos x="601" y="63"/>
                </a:cxn>
                <a:cxn ang="0">
                  <a:pos x="618" y="48"/>
                </a:cxn>
                <a:cxn ang="0">
                  <a:pos x="648" y="30"/>
                </a:cxn>
                <a:cxn ang="0">
                  <a:pos x="686" y="15"/>
                </a:cxn>
                <a:cxn ang="0">
                  <a:pos x="705" y="11"/>
                </a:cxn>
                <a:cxn ang="0">
                  <a:pos x="749" y="3"/>
                </a:cxn>
                <a:cxn ang="0">
                  <a:pos x="774" y="0"/>
                </a:cxn>
                <a:cxn ang="0">
                  <a:pos x="633" y="167"/>
                </a:cxn>
                <a:cxn ang="0">
                  <a:pos x="499" y="340"/>
                </a:cxn>
              </a:cxnLst>
              <a:rect l="0" t="0" r="r" b="b"/>
              <a:pathLst>
                <a:path w="774" h="824">
                  <a:moveTo>
                    <a:pt x="499" y="340"/>
                  </a:moveTo>
                  <a:lnTo>
                    <a:pt x="499" y="340"/>
                  </a:lnTo>
                  <a:lnTo>
                    <a:pt x="433" y="433"/>
                  </a:lnTo>
                  <a:lnTo>
                    <a:pt x="370" y="527"/>
                  </a:lnTo>
                  <a:lnTo>
                    <a:pt x="310" y="621"/>
                  </a:lnTo>
                  <a:lnTo>
                    <a:pt x="251" y="718"/>
                  </a:lnTo>
                  <a:lnTo>
                    <a:pt x="251" y="718"/>
                  </a:lnTo>
                  <a:lnTo>
                    <a:pt x="230" y="758"/>
                  </a:lnTo>
                  <a:lnTo>
                    <a:pt x="230" y="758"/>
                  </a:lnTo>
                  <a:lnTo>
                    <a:pt x="221" y="775"/>
                  </a:lnTo>
                  <a:lnTo>
                    <a:pt x="212" y="788"/>
                  </a:lnTo>
                  <a:lnTo>
                    <a:pt x="203" y="799"/>
                  </a:lnTo>
                  <a:lnTo>
                    <a:pt x="191" y="808"/>
                  </a:lnTo>
                  <a:lnTo>
                    <a:pt x="179" y="815"/>
                  </a:lnTo>
                  <a:lnTo>
                    <a:pt x="167" y="820"/>
                  </a:lnTo>
                  <a:lnTo>
                    <a:pt x="153" y="823"/>
                  </a:lnTo>
                  <a:lnTo>
                    <a:pt x="140" y="824"/>
                  </a:lnTo>
                  <a:lnTo>
                    <a:pt x="140" y="824"/>
                  </a:lnTo>
                  <a:lnTo>
                    <a:pt x="127" y="824"/>
                  </a:lnTo>
                  <a:lnTo>
                    <a:pt x="115" y="823"/>
                  </a:lnTo>
                  <a:lnTo>
                    <a:pt x="106" y="820"/>
                  </a:lnTo>
                  <a:lnTo>
                    <a:pt x="97" y="817"/>
                  </a:lnTo>
                  <a:lnTo>
                    <a:pt x="97" y="817"/>
                  </a:lnTo>
                  <a:lnTo>
                    <a:pt x="91" y="814"/>
                  </a:lnTo>
                  <a:lnTo>
                    <a:pt x="84" y="808"/>
                  </a:lnTo>
                  <a:lnTo>
                    <a:pt x="76" y="800"/>
                  </a:lnTo>
                  <a:lnTo>
                    <a:pt x="70" y="793"/>
                  </a:lnTo>
                  <a:lnTo>
                    <a:pt x="70" y="793"/>
                  </a:lnTo>
                  <a:lnTo>
                    <a:pt x="58" y="773"/>
                  </a:lnTo>
                  <a:lnTo>
                    <a:pt x="48" y="748"/>
                  </a:lnTo>
                  <a:lnTo>
                    <a:pt x="48" y="748"/>
                  </a:lnTo>
                  <a:lnTo>
                    <a:pt x="34" y="712"/>
                  </a:lnTo>
                  <a:lnTo>
                    <a:pt x="21" y="660"/>
                  </a:lnTo>
                  <a:lnTo>
                    <a:pt x="19" y="659"/>
                  </a:lnTo>
                  <a:lnTo>
                    <a:pt x="18" y="653"/>
                  </a:lnTo>
                  <a:lnTo>
                    <a:pt x="18" y="651"/>
                  </a:lnTo>
                  <a:lnTo>
                    <a:pt x="18" y="651"/>
                  </a:lnTo>
                  <a:lnTo>
                    <a:pt x="9" y="617"/>
                  </a:lnTo>
                  <a:lnTo>
                    <a:pt x="3" y="593"/>
                  </a:lnTo>
                  <a:lnTo>
                    <a:pt x="1" y="581"/>
                  </a:lnTo>
                  <a:lnTo>
                    <a:pt x="0" y="575"/>
                  </a:lnTo>
                  <a:lnTo>
                    <a:pt x="0" y="575"/>
                  </a:lnTo>
                  <a:lnTo>
                    <a:pt x="1" y="569"/>
                  </a:lnTo>
                  <a:lnTo>
                    <a:pt x="1" y="563"/>
                  </a:lnTo>
                  <a:lnTo>
                    <a:pt x="7" y="552"/>
                  </a:lnTo>
                  <a:lnTo>
                    <a:pt x="18" y="540"/>
                  </a:lnTo>
                  <a:lnTo>
                    <a:pt x="31" y="530"/>
                  </a:lnTo>
                  <a:lnTo>
                    <a:pt x="31" y="530"/>
                  </a:lnTo>
                  <a:lnTo>
                    <a:pt x="48" y="519"/>
                  </a:lnTo>
                  <a:lnTo>
                    <a:pt x="64" y="512"/>
                  </a:lnTo>
                  <a:lnTo>
                    <a:pt x="81" y="507"/>
                  </a:lnTo>
                  <a:lnTo>
                    <a:pt x="96" y="506"/>
                  </a:lnTo>
                  <a:lnTo>
                    <a:pt x="96" y="506"/>
                  </a:lnTo>
                  <a:lnTo>
                    <a:pt x="100" y="506"/>
                  </a:lnTo>
                  <a:lnTo>
                    <a:pt x="102" y="507"/>
                  </a:lnTo>
                  <a:lnTo>
                    <a:pt x="102" y="507"/>
                  </a:lnTo>
                  <a:lnTo>
                    <a:pt x="106" y="512"/>
                  </a:lnTo>
                  <a:lnTo>
                    <a:pt x="115" y="531"/>
                  </a:lnTo>
                  <a:lnTo>
                    <a:pt x="115" y="531"/>
                  </a:lnTo>
                  <a:lnTo>
                    <a:pt x="129" y="570"/>
                  </a:lnTo>
                  <a:lnTo>
                    <a:pt x="129" y="570"/>
                  </a:lnTo>
                  <a:lnTo>
                    <a:pt x="141" y="600"/>
                  </a:lnTo>
                  <a:lnTo>
                    <a:pt x="147" y="612"/>
                  </a:lnTo>
                  <a:lnTo>
                    <a:pt x="153" y="623"/>
                  </a:lnTo>
                  <a:lnTo>
                    <a:pt x="159" y="630"/>
                  </a:lnTo>
                  <a:lnTo>
                    <a:pt x="167" y="636"/>
                  </a:lnTo>
                  <a:lnTo>
                    <a:pt x="174" y="641"/>
                  </a:lnTo>
                  <a:lnTo>
                    <a:pt x="183" y="641"/>
                  </a:lnTo>
                  <a:lnTo>
                    <a:pt x="183" y="641"/>
                  </a:lnTo>
                  <a:lnTo>
                    <a:pt x="188" y="641"/>
                  </a:lnTo>
                  <a:lnTo>
                    <a:pt x="194" y="639"/>
                  </a:lnTo>
                  <a:lnTo>
                    <a:pt x="201" y="633"/>
                  </a:lnTo>
                  <a:lnTo>
                    <a:pt x="210" y="624"/>
                  </a:lnTo>
                  <a:lnTo>
                    <a:pt x="224" y="608"/>
                  </a:lnTo>
                  <a:lnTo>
                    <a:pt x="242" y="582"/>
                  </a:lnTo>
                  <a:lnTo>
                    <a:pt x="264" y="548"/>
                  </a:lnTo>
                  <a:lnTo>
                    <a:pt x="294" y="503"/>
                  </a:lnTo>
                  <a:lnTo>
                    <a:pt x="294" y="503"/>
                  </a:lnTo>
                  <a:lnTo>
                    <a:pt x="367" y="388"/>
                  </a:lnTo>
                  <a:lnTo>
                    <a:pt x="428" y="295"/>
                  </a:lnTo>
                  <a:lnTo>
                    <a:pt x="428" y="295"/>
                  </a:lnTo>
                  <a:lnTo>
                    <a:pt x="498" y="194"/>
                  </a:lnTo>
                  <a:lnTo>
                    <a:pt x="525" y="155"/>
                  </a:lnTo>
                  <a:lnTo>
                    <a:pt x="547" y="125"/>
                  </a:lnTo>
                  <a:lnTo>
                    <a:pt x="547" y="125"/>
                  </a:lnTo>
                  <a:lnTo>
                    <a:pt x="567" y="102"/>
                  </a:lnTo>
                  <a:lnTo>
                    <a:pt x="585" y="81"/>
                  </a:lnTo>
                  <a:lnTo>
                    <a:pt x="601" y="63"/>
                  </a:lnTo>
                  <a:lnTo>
                    <a:pt x="618" y="48"/>
                  </a:lnTo>
                  <a:lnTo>
                    <a:pt x="618" y="48"/>
                  </a:lnTo>
                  <a:lnTo>
                    <a:pt x="631" y="39"/>
                  </a:lnTo>
                  <a:lnTo>
                    <a:pt x="648" y="30"/>
                  </a:lnTo>
                  <a:lnTo>
                    <a:pt x="666" y="23"/>
                  </a:lnTo>
                  <a:lnTo>
                    <a:pt x="686" y="15"/>
                  </a:lnTo>
                  <a:lnTo>
                    <a:pt x="686" y="15"/>
                  </a:lnTo>
                  <a:lnTo>
                    <a:pt x="705" y="11"/>
                  </a:lnTo>
                  <a:lnTo>
                    <a:pt x="726" y="6"/>
                  </a:lnTo>
                  <a:lnTo>
                    <a:pt x="749" y="3"/>
                  </a:lnTo>
                  <a:lnTo>
                    <a:pt x="774" y="0"/>
                  </a:lnTo>
                  <a:lnTo>
                    <a:pt x="774" y="0"/>
                  </a:lnTo>
                  <a:lnTo>
                    <a:pt x="702" y="83"/>
                  </a:lnTo>
                  <a:lnTo>
                    <a:pt x="633" y="167"/>
                  </a:lnTo>
                  <a:lnTo>
                    <a:pt x="565" y="253"/>
                  </a:lnTo>
                  <a:lnTo>
                    <a:pt x="499" y="340"/>
                  </a:lnTo>
                  <a:lnTo>
                    <a:pt x="499" y="340"/>
                  </a:lnTo>
                  <a:close/>
                </a:path>
              </a:pathLst>
            </a:custGeom>
            <a:solidFill>
              <a:srgbClr val="FFFF00"/>
            </a:solidFill>
            <a:ln w="9525">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800000"/>
                </a:solidFill>
              </a:endParaRPr>
            </a:p>
          </p:txBody>
        </p:sp>
      </p:grpSp>
      <p:grpSp>
        <p:nvGrpSpPr>
          <p:cNvPr id="18" name="Group 17"/>
          <p:cNvGrpSpPr>
            <a:grpSpLocks noChangeAspect="1"/>
          </p:cNvGrpSpPr>
          <p:nvPr/>
        </p:nvGrpSpPr>
        <p:grpSpPr bwMode="auto">
          <a:xfrm>
            <a:off x="1371600" y="2286000"/>
            <a:ext cx="622546" cy="652462"/>
            <a:chOff x="624" y="1248"/>
            <a:chExt cx="437" cy="458"/>
          </a:xfrm>
        </p:grpSpPr>
        <p:sp>
          <p:nvSpPr>
            <p:cNvPr id="19" name="AutoShape 4"/>
            <p:cNvSpPr>
              <a:spLocks noChangeAspect="1" noChangeArrowheads="1" noTextEdit="1"/>
            </p:cNvSpPr>
            <p:nvPr/>
          </p:nvSpPr>
          <p:spPr bwMode="auto">
            <a:xfrm>
              <a:off x="624" y="1248"/>
              <a:ext cx="437" cy="4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p:cNvSpPr>
            <p:nvPr/>
          </p:nvSpPr>
          <p:spPr bwMode="auto">
            <a:xfrm>
              <a:off x="635" y="1261"/>
              <a:ext cx="412" cy="434"/>
            </a:xfrm>
            <a:custGeom>
              <a:avLst/>
              <a:gdLst/>
              <a:ahLst/>
              <a:cxnLst>
                <a:cxn ang="0">
                  <a:pos x="824" y="21"/>
                </a:cxn>
                <a:cxn ang="0">
                  <a:pos x="677" y="194"/>
                </a:cxn>
                <a:cxn ang="0">
                  <a:pos x="537" y="374"/>
                </a:cxn>
                <a:cxn ang="0">
                  <a:pos x="472" y="467"/>
                </a:cxn>
                <a:cxn ang="0">
                  <a:pos x="349" y="654"/>
                </a:cxn>
                <a:cxn ang="0">
                  <a:pos x="290" y="750"/>
                </a:cxn>
                <a:cxn ang="0">
                  <a:pos x="270" y="789"/>
                </a:cxn>
                <a:cxn ang="0">
                  <a:pos x="248" y="824"/>
                </a:cxn>
                <a:cxn ang="0">
                  <a:pos x="224" y="848"/>
                </a:cxn>
                <a:cxn ang="0">
                  <a:pos x="194" y="863"/>
                </a:cxn>
                <a:cxn ang="0">
                  <a:pos x="161" y="867"/>
                </a:cxn>
                <a:cxn ang="0">
                  <a:pos x="145" y="866"/>
                </a:cxn>
                <a:cxn ang="0">
                  <a:pos x="121" y="861"/>
                </a:cxn>
                <a:cxn ang="0">
                  <a:pos x="111" y="858"/>
                </a:cxn>
                <a:cxn ang="0">
                  <a:pos x="91" y="846"/>
                </a:cxn>
                <a:cxn ang="0">
                  <a:pos x="75" y="827"/>
                </a:cxn>
                <a:cxn ang="0">
                  <a:pos x="67" y="818"/>
                </a:cxn>
                <a:cxn ang="0">
                  <a:pos x="49" y="777"/>
                </a:cxn>
                <a:cxn ang="0">
                  <a:pos x="36" y="740"/>
                </a:cxn>
                <a:cxn ang="0">
                  <a:pos x="21" y="688"/>
                </a:cxn>
                <a:cxn ang="0">
                  <a:pos x="19" y="679"/>
                </a:cxn>
                <a:cxn ang="0">
                  <a:pos x="1" y="609"/>
                </a:cxn>
                <a:cxn ang="0">
                  <a:pos x="0" y="597"/>
                </a:cxn>
                <a:cxn ang="0">
                  <a:pos x="3" y="580"/>
                </a:cxn>
                <a:cxn ang="0">
                  <a:pos x="10" y="564"/>
                </a:cxn>
                <a:cxn ang="0">
                  <a:pos x="22" y="549"/>
                </a:cxn>
                <a:cxn ang="0">
                  <a:pos x="40" y="535"/>
                </a:cxn>
                <a:cxn ang="0">
                  <a:pos x="60" y="523"/>
                </a:cxn>
                <a:cxn ang="0">
                  <a:pos x="99" y="508"/>
                </a:cxn>
                <a:cxn ang="0">
                  <a:pos x="117" y="506"/>
                </a:cxn>
                <a:cxn ang="0">
                  <a:pos x="129" y="508"/>
                </a:cxn>
                <a:cxn ang="0">
                  <a:pos x="138" y="514"/>
                </a:cxn>
                <a:cxn ang="0">
                  <a:pos x="141" y="518"/>
                </a:cxn>
                <a:cxn ang="0">
                  <a:pos x="156" y="546"/>
                </a:cxn>
                <a:cxn ang="0">
                  <a:pos x="170" y="586"/>
                </a:cxn>
                <a:cxn ang="0">
                  <a:pos x="180" y="610"/>
                </a:cxn>
                <a:cxn ang="0">
                  <a:pos x="192" y="634"/>
                </a:cxn>
                <a:cxn ang="0">
                  <a:pos x="201" y="642"/>
                </a:cxn>
                <a:cxn ang="0">
                  <a:pos x="204" y="643"/>
                </a:cxn>
                <a:cxn ang="0">
                  <a:pos x="215" y="634"/>
                </a:cxn>
                <a:cxn ang="0">
                  <a:pos x="261" y="570"/>
                </a:cxn>
                <a:cxn ang="0">
                  <a:pos x="297" y="512"/>
                </a:cxn>
                <a:cxn ang="0">
                  <a:pos x="431" y="305"/>
                </a:cxn>
                <a:cxn ang="0">
                  <a:pos x="502" y="204"/>
                </a:cxn>
                <a:cxn ang="0">
                  <a:pos x="552" y="135"/>
                </a:cxn>
                <a:cxn ang="0">
                  <a:pos x="571" y="109"/>
                </a:cxn>
                <a:cxn ang="0">
                  <a:pos x="609" y="70"/>
                </a:cxn>
                <a:cxn ang="0">
                  <a:pos x="627" y="55"/>
                </a:cxn>
                <a:cxn ang="0">
                  <a:pos x="660" y="34"/>
                </a:cxn>
                <a:cxn ang="0">
                  <a:pos x="701" y="18"/>
                </a:cxn>
                <a:cxn ang="0">
                  <a:pos x="725" y="12"/>
                </a:cxn>
                <a:cxn ang="0">
                  <a:pos x="783" y="3"/>
                </a:cxn>
                <a:cxn ang="0">
                  <a:pos x="824" y="21"/>
                </a:cxn>
              </a:cxnLst>
              <a:rect l="0" t="0" r="r" b="b"/>
              <a:pathLst>
                <a:path w="824" h="867">
                  <a:moveTo>
                    <a:pt x="824" y="21"/>
                  </a:moveTo>
                  <a:lnTo>
                    <a:pt x="824" y="21"/>
                  </a:lnTo>
                  <a:lnTo>
                    <a:pt x="749" y="106"/>
                  </a:lnTo>
                  <a:lnTo>
                    <a:pt x="677" y="194"/>
                  </a:lnTo>
                  <a:lnTo>
                    <a:pt x="606" y="284"/>
                  </a:lnTo>
                  <a:lnTo>
                    <a:pt x="537" y="374"/>
                  </a:lnTo>
                  <a:lnTo>
                    <a:pt x="537" y="374"/>
                  </a:lnTo>
                  <a:lnTo>
                    <a:pt x="472" y="467"/>
                  </a:lnTo>
                  <a:lnTo>
                    <a:pt x="409" y="561"/>
                  </a:lnTo>
                  <a:lnTo>
                    <a:pt x="349" y="654"/>
                  </a:lnTo>
                  <a:lnTo>
                    <a:pt x="290" y="750"/>
                  </a:lnTo>
                  <a:lnTo>
                    <a:pt x="290" y="750"/>
                  </a:lnTo>
                  <a:lnTo>
                    <a:pt x="270" y="789"/>
                  </a:lnTo>
                  <a:lnTo>
                    <a:pt x="270" y="789"/>
                  </a:lnTo>
                  <a:lnTo>
                    <a:pt x="260" y="809"/>
                  </a:lnTo>
                  <a:lnTo>
                    <a:pt x="248" y="824"/>
                  </a:lnTo>
                  <a:lnTo>
                    <a:pt x="236" y="837"/>
                  </a:lnTo>
                  <a:lnTo>
                    <a:pt x="224" y="848"/>
                  </a:lnTo>
                  <a:lnTo>
                    <a:pt x="209" y="857"/>
                  </a:lnTo>
                  <a:lnTo>
                    <a:pt x="194" y="863"/>
                  </a:lnTo>
                  <a:lnTo>
                    <a:pt x="177" y="866"/>
                  </a:lnTo>
                  <a:lnTo>
                    <a:pt x="161" y="867"/>
                  </a:lnTo>
                  <a:lnTo>
                    <a:pt x="161" y="867"/>
                  </a:lnTo>
                  <a:lnTo>
                    <a:pt x="145" y="866"/>
                  </a:lnTo>
                  <a:lnTo>
                    <a:pt x="132" y="864"/>
                  </a:lnTo>
                  <a:lnTo>
                    <a:pt x="121" y="861"/>
                  </a:lnTo>
                  <a:lnTo>
                    <a:pt x="111" y="858"/>
                  </a:lnTo>
                  <a:lnTo>
                    <a:pt x="111" y="858"/>
                  </a:lnTo>
                  <a:lnTo>
                    <a:pt x="100" y="852"/>
                  </a:lnTo>
                  <a:lnTo>
                    <a:pt x="91" y="846"/>
                  </a:lnTo>
                  <a:lnTo>
                    <a:pt x="82" y="837"/>
                  </a:lnTo>
                  <a:lnTo>
                    <a:pt x="75" y="827"/>
                  </a:lnTo>
                  <a:lnTo>
                    <a:pt x="75" y="827"/>
                  </a:lnTo>
                  <a:lnTo>
                    <a:pt x="67" y="818"/>
                  </a:lnTo>
                  <a:lnTo>
                    <a:pt x="61" y="806"/>
                  </a:lnTo>
                  <a:lnTo>
                    <a:pt x="49" y="777"/>
                  </a:lnTo>
                  <a:lnTo>
                    <a:pt x="49" y="777"/>
                  </a:lnTo>
                  <a:lnTo>
                    <a:pt x="36" y="740"/>
                  </a:lnTo>
                  <a:lnTo>
                    <a:pt x="21" y="688"/>
                  </a:lnTo>
                  <a:lnTo>
                    <a:pt x="21" y="688"/>
                  </a:lnTo>
                  <a:lnTo>
                    <a:pt x="19" y="679"/>
                  </a:lnTo>
                  <a:lnTo>
                    <a:pt x="19" y="679"/>
                  </a:lnTo>
                  <a:lnTo>
                    <a:pt x="6" y="625"/>
                  </a:lnTo>
                  <a:lnTo>
                    <a:pt x="1" y="609"/>
                  </a:lnTo>
                  <a:lnTo>
                    <a:pt x="0" y="597"/>
                  </a:lnTo>
                  <a:lnTo>
                    <a:pt x="0" y="597"/>
                  </a:lnTo>
                  <a:lnTo>
                    <a:pt x="1" y="588"/>
                  </a:lnTo>
                  <a:lnTo>
                    <a:pt x="3" y="580"/>
                  </a:lnTo>
                  <a:lnTo>
                    <a:pt x="6" y="573"/>
                  </a:lnTo>
                  <a:lnTo>
                    <a:pt x="10" y="564"/>
                  </a:lnTo>
                  <a:lnTo>
                    <a:pt x="16" y="556"/>
                  </a:lnTo>
                  <a:lnTo>
                    <a:pt x="22" y="549"/>
                  </a:lnTo>
                  <a:lnTo>
                    <a:pt x="30" y="543"/>
                  </a:lnTo>
                  <a:lnTo>
                    <a:pt x="40" y="535"/>
                  </a:lnTo>
                  <a:lnTo>
                    <a:pt x="40" y="535"/>
                  </a:lnTo>
                  <a:lnTo>
                    <a:pt x="60" y="523"/>
                  </a:lnTo>
                  <a:lnTo>
                    <a:pt x="79" y="514"/>
                  </a:lnTo>
                  <a:lnTo>
                    <a:pt x="99" y="508"/>
                  </a:lnTo>
                  <a:lnTo>
                    <a:pt x="117" y="506"/>
                  </a:lnTo>
                  <a:lnTo>
                    <a:pt x="117" y="506"/>
                  </a:lnTo>
                  <a:lnTo>
                    <a:pt x="123" y="506"/>
                  </a:lnTo>
                  <a:lnTo>
                    <a:pt x="129" y="508"/>
                  </a:lnTo>
                  <a:lnTo>
                    <a:pt x="133" y="511"/>
                  </a:lnTo>
                  <a:lnTo>
                    <a:pt x="138" y="514"/>
                  </a:lnTo>
                  <a:lnTo>
                    <a:pt x="138" y="514"/>
                  </a:lnTo>
                  <a:lnTo>
                    <a:pt x="141" y="518"/>
                  </a:lnTo>
                  <a:lnTo>
                    <a:pt x="145" y="526"/>
                  </a:lnTo>
                  <a:lnTo>
                    <a:pt x="156" y="546"/>
                  </a:lnTo>
                  <a:lnTo>
                    <a:pt x="156" y="546"/>
                  </a:lnTo>
                  <a:lnTo>
                    <a:pt x="170" y="586"/>
                  </a:lnTo>
                  <a:lnTo>
                    <a:pt x="170" y="586"/>
                  </a:lnTo>
                  <a:lnTo>
                    <a:pt x="180" y="610"/>
                  </a:lnTo>
                  <a:lnTo>
                    <a:pt x="189" y="628"/>
                  </a:lnTo>
                  <a:lnTo>
                    <a:pt x="192" y="634"/>
                  </a:lnTo>
                  <a:lnTo>
                    <a:pt x="197" y="639"/>
                  </a:lnTo>
                  <a:lnTo>
                    <a:pt x="201" y="642"/>
                  </a:lnTo>
                  <a:lnTo>
                    <a:pt x="204" y="643"/>
                  </a:lnTo>
                  <a:lnTo>
                    <a:pt x="204" y="643"/>
                  </a:lnTo>
                  <a:lnTo>
                    <a:pt x="209" y="640"/>
                  </a:lnTo>
                  <a:lnTo>
                    <a:pt x="215" y="634"/>
                  </a:lnTo>
                  <a:lnTo>
                    <a:pt x="233" y="610"/>
                  </a:lnTo>
                  <a:lnTo>
                    <a:pt x="261" y="570"/>
                  </a:lnTo>
                  <a:lnTo>
                    <a:pt x="297" y="512"/>
                  </a:lnTo>
                  <a:lnTo>
                    <a:pt x="297" y="512"/>
                  </a:lnTo>
                  <a:lnTo>
                    <a:pt x="370" y="400"/>
                  </a:lnTo>
                  <a:lnTo>
                    <a:pt x="431" y="305"/>
                  </a:lnTo>
                  <a:lnTo>
                    <a:pt x="431" y="305"/>
                  </a:lnTo>
                  <a:lnTo>
                    <a:pt x="502" y="204"/>
                  </a:lnTo>
                  <a:lnTo>
                    <a:pt x="529" y="165"/>
                  </a:lnTo>
                  <a:lnTo>
                    <a:pt x="552" y="135"/>
                  </a:lnTo>
                  <a:lnTo>
                    <a:pt x="552" y="135"/>
                  </a:lnTo>
                  <a:lnTo>
                    <a:pt x="571" y="109"/>
                  </a:lnTo>
                  <a:lnTo>
                    <a:pt x="591" y="88"/>
                  </a:lnTo>
                  <a:lnTo>
                    <a:pt x="609" y="70"/>
                  </a:lnTo>
                  <a:lnTo>
                    <a:pt x="627" y="55"/>
                  </a:lnTo>
                  <a:lnTo>
                    <a:pt x="627" y="55"/>
                  </a:lnTo>
                  <a:lnTo>
                    <a:pt x="642" y="43"/>
                  </a:lnTo>
                  <a:lnTo>
                    <a:pt x="660" y="34"/>
                  </a:lnTo>
                  <a:lnTo>
                    <a:pt x="680" y="25"/>
                  </a:lnTo>
                  <a:lnTo>
                    <a:pt x="701" y="18"/>
                  </a:lnTo>
                  <a:lnTo>
                    <a:pt x="701" y="18"/>
                  </a:lnTo>
                  <a:lnTo>
                    <a:pt x="725" y="12"/>
                  </a:lnTo>
                  <a:lnTo>
                    <a:pt x="752" y="6"/>
                  </a:lnTo>
                  <a:lnTo>
                    <a:pt x="783" y="3"/>
                  </a:lnTo>
                  <a:lnTo>
                    <a:pt x="816" y="0"/>
                  </a:lnTo>
                  <a:lnTo>
                    <a:pt x="824" y="21"/>
                  </a:lnTo>
                  <a:close/>
                </a:path>
              </a:pathLst>
            </a:custGeom>
            <a:solidFill>
              <a:srgbClr val="DF14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
            <p:cNvSpPr>
              <a:spLocks/>
            </p:cNvSpPr>
            <p:nvPr/>
          </p:nvSpPr>
          <p:spPr bwMode="auto">
            <a:xfrm>
              <a:off x="626" y="1250"/>
              <a:ext cx="433" cy="454"/>
            </a:xfrm>
            <a:custGeom>
              <a:avLst/>
              <a:gdLst/>
              <a:ahLst/>
              <a:cxnLst>
                <a:cxn ang="0">
                  <a:pos x="835" y="2"/>
                </a:cxn>
                <a:cxn ang="0">
                  <a:pos x="800" y="5"/>
                </a:cxn>
                <a:cxn ang="0">
                  <a:pos x="740" y="14"/>
                </a:cxn>
                <a:cxn ang="0">
                  <a:pos x="715" y="21"/>
                </a:cxn>
                <a:cxn ang="0">
                  <a:pos x="669" y="39"/>
                </a:cxn>
                <a:cxn ang="0">
                  <a:pos x="633" y="62"/>
                </a:cxn>
                <a:cxn ang="0">
                  <a:pos x="615" y="78"/>
                </a:cxn>
                <a:cxn ang="0">
                  <a:pos x="576" y="119"/>
                </a:cxn>
                <a:cxn ang="0">
                  <a:pos x="555" y="144"/>
                </a:cxn>
                <a:cxn ang="0">
                  <a:pos x="504" y="215"/>
                </a:cxn>
                <a:cxn ang="0">
                  <a:pos x="435" y="316"/>
                </a:cxn>
                <a:cxn ang="0">
                  <a:pos x="299" y="525"/>
                </a:cxn>
                <a:cxn ang="0">
                  <a:pos x="250" y="602"/>
                </a:cxn>
                <a:cxn ang="0">
                  <a:pos x="224" y="638"/>
                </a:cxn>
                <a:cxn ang="0">
                  <a:pos x="209" y="602"/>
                </a:cxn>
                <a:cxn ang="0">
                  <a:pos x="194" y="561"/>
                </a:cxn>
                <a:cxn ang="0">
                  <a:pos x="184" y="537"/>
                </a:cxn>
                <a:cxn ang="0">
                  <a:pos x="171" y="522"/>
                </a:cxn>
                <a:cxn ang="0">
                  <a:pos x="164" y="516"/>
                </a:cxn>
                <a:cxn ang="0">
                  <a:pos x="147" y="510"/>
                </a:cxn>
                <a:cxn ang="0">
                  <a:pos x="137" y="508"/>
                </a:cxn>
                <a:cxn ang="0">
                  <a:pos x="114" y="511"/>
                </a:cxn>
                <a:cxn ang="0">
                  <a:pos x="92" y="517"/>
                </a:cxn>
                <a:cxn ang="0">
                  <a:pos x="71" y="526"/>
                </a:cxn>
                <a:cxn ang="0">
                  <a:pos x="48" y="541"/>
                </a:cxn>
                <a:cxn ang="0">
                  <a:pos x="27" y="558"/>
                </a:cxn>
                <a:cxn ang="0">
                  <a:pos x="12" y="578"/>
                </a:cxn>
                <a:cxn ang="0">
                  <a:pos x="3" y="599"/>
                </a:cxn>
                <a:cxn ang="0">
                  <a:pos x="0" y="620"/>
                </a:cxn>
                <a:cxn ang="0">
                  <a:pos x="0" y="629"/>
                </a:cxn>
                <a:cxn ang="0">
                  <a:pos x="9" y="669"/>
                </a:cxn>
                <a:cxn ang="0">
                  <a:pos x="18" y="707"/>
                </a:cxn>
                <a:cxn ang="0">
                  <a:pos x="21" y="716"/>
                </a:cxn>
                <a:cxn ang="0">
                  <a:pos x="36" y="769"/>
                </a:cxn>
                <a:cxn ang="0">
                  <a:pos x="50" y="808"/>
                </a:cxn>
                <a:cxn ang="0">
                  <a:pos x="71" y="851"/>
                </a:cxn>
                <a:cxn ang="0">
                  <a:pos x="77" y="862"/>
                </a:cxn>
                <a:cxn ang="0">
                  <a:pos x="99" y="884"/>
                </a:cxn>
                <a:cxn ang="0">
                  <a:pos x="122" y="899"/>
                </a:cxn>
                <a:cxn ang="0">
                  <a:pos x="134" y="904"/>
                </a:cxn>
                <a:cxn ang="0">
                  <a:pos x="164" y="910"/>
                </a:cxn>
                <a:cxn ang="0">
                  <a:pos x="181" y="910"/>
                </a:cxn>
                <a:cxn ang="0">
                  <a:pos x="220" y="905"/>
                </a:cxn>
                <a:cxn ang="0">
                  <a:pos x="254" y="889"/>
                </a:cxn>
                <a:cxn ang="0">
                  <a:pos x="284" y="860"/>
                </a:cxn>
                <a:cxn ang="0">
                  <a:pos x="308" y="823"/>
                </a:cxn>
                <a:cxn ang="0">
                  <a:pos x="328" y="784"/>
                </a:cxn>
                <a:cxn ang="0">
                  <a:pos x="385" y="689"/>
                </a:cxn>
                <a:cxn ang="0">
                  <a:pos x="508" y="501"/>
                </a:cxn>
                <a:cxn ang="0">
                  <a:pos x="573" y="409"/>
                </a:cxn>
                <a:cxn ang="0">
                  <a:pos x="712" y="230"/>
                </a:cxn>
                <a:cxn ang="0">
                  <a:pos x="860" y="57"/>
                </a:cxn>
                <a:cxn ang="0">
                  <a:pos x="850" y="0"/>
                </a:cxn>
              </a:cxnLst>
              <a:rect l="0" t="0" r="r" b="b"/>
              <a:pathLst>
                <a:path w="868" h="910">
                  <a:moveTo>
                    <a:pt x="850" y="0"/>
                  </a:moveTo>
                  <a:lnTo>
                    <a:pt x="835" y="2"/>
                  </a:lnTo>
                  <a:lnTo>
                    <a:pt x="835" y="2"/>
                  </a:lnTo>
                  <a:lnTo>
                    <a:pt x="800" y="5"/>
                  </a:lnTo>
                  <a:lnTo>
                    <a:pt x="769" y="9"/>
                  </a:lnTo>
                  <a:lnTo>
                    <a:pt x="740" y="14"/>
                  </a:lnTo>
                  <a:lnTo>
                    <a:pt x="715" y="21"/>
                  </a:lnTo>
                  <a:lnTo>
                    <a:pt x="715" y="21"/>
                  </a:lnTo>
                  <a:lnTo>
                    <a:pt x="690" y="29"/>
                  </a:lnTo>
                  <a:lnTo>
                    <a:pt x="669" y="39"/>
                  </a:lnTo>
                  <a:lnTo>
                    <a:pt x="650" y="50"/>
                  </a:lnTo>
                  <a:lnTo>
                    <a:pt x="633" y="62"/>
                  </a:lnTo>
                  <a:lnTo>
                    <a:pt x="633" y="62"/>
                  </a:lnTo>
                  <a:lnTo>
                    <a:pt x="615" y="78"/>
                  </a:lnTo>
                  <a:lnTo>
                    <a:pt x="596" y="98"/>
                  </a:lnTo>
                  <a:lnTo>
                    <a:pt x="576" y="119"/>
                  </a:lnTo>
                  <a:lnTo>
                    <a:pt x="555" y="144"/>
                  </a:lnTo>
                  <a:lnTo>
                    <a:pt x="555" y="144"/>
                  </a:lnTo>
                  <a:lnTo>
                    <a:pt x="533" y="176"/>
                  </a:lnTo>
                  <a:lnTo>
                    <a:pt x="504" y="215"/>
                  </a:lnTo>
                  <a:lnTo>
                    <a:pt x="435" y="316"/>
                  </a:lnTo>
                  <a:lnTo>
                    <a:pt x="435" y="316"/>
                  </a:lnTo>
                  <a:lnTo>
                    <a:pt x="373" y="411"/>
                  </a:lnTo>
                  <a:lnTo>
                    <a:pt x="299" y="525"/>
                  </a:lnTo>
                  <a:lnTo>
                    <a:pt x="299" y="525"/>
                  </a:lnTo>
                  <a:lnTo>
                    <a:pt x="250" y="602"/>
                  </a:lnTo>
                  <a:lnTo>
                    <a:pt x="224" y="638"/>
                  </a:lnTo>
                  <a:lnTo>
                    <a:pt x="224" y="638"/>
                  </a:lnTo>
                  <a:lnTo>
                    <a:pt x="218" y="624"/>
                  </a:lnTo>
                  <a:lnTo>
                    <a:pt x="209" y="602"/>
                  </a:lnTo>
                  <a:lnTo>
                    <a:pt x="209" y="602"/>
                  </a:lnTo>
                  <a:lnTo>
                    <a:pt x="194" y="561"/>
                  </a:lnTo>
                  <a:lnTo>
                    <a:pt x="194" y="561"/>
                  </a:lnTo>
                  <a:lnTo>
                    <a:pt x="184" y="537"/>
                  </a:lnTo>
                  <a:lnTo>
                    <a:pt x="178" y="528"/>
                  </a:lnTo>
                  <a:lnTo>
                    <a:pt x="171" y="522"/>
                  </a:lnTo>
                  <a:lnTo>
                    <a:pt x="171" y="522"/>
                  </a:lnTo>
                  <a:lnTo>
                    <a:pt x="164" y="516"/>
                  </a:lnTo>
                  <a:lnTo>
                    <a:pt x="156" y="513"/>
                  </a:lnTo>
                  <a:lnTo>
                    <a:pt x="147" y="510"/>
                  </a:lnTo>
                  <a:lnTo>
                    <a:pt x="137" y="508"/>
                  </a:lnTo>
                  <a:lnTo>
                    <a:pt x="137" y="508"/>
                  </a:lnTo>
                  <a:lnTo>
                    <a:pt x="126" y="510"/>
                  </a:lnTo>
                  <a:lnTo>
                    <a:pt x="114" y="511"/>
                  </a:lnTo>
                  <a:lnTo>
                    <a:pt x="104" y="513"/>
                  </a:lnTo>
                  <a:lnTo>
                    <a:pt x="92" y="517"/>
                  </a:lnTo>
                  <a:lnTo>
                    <a:pt x="81" y="522"/>
                  </a:lnTo>
                  <a:lnTo>
                    <a:pt x="71" y="526"/>
                  </a:lnTo>
                  <a:lnTo>
                    <a:pt x="48" y="541"/>
                  </a:lnTo>
                  <a:lnTo>
                    <a:pt x="48" y="541"/>
                  </a:lnTo>
                  <a:lnTo>
                    <a:pt x="36" y="549"/>
                  </a:lnTo>
                  <a:lnTo>
                    <a:pt x="27" y="558"/>
                  </a:lnTo>
                  <a:lnTo>
                    <a:pt x="18" y="569"/>
                  </a:lnTo>
                  <a:lnTo>
                    <a:pt x="12" y="578"/>
                  </a:lnTo>
                  <a:lnTo>
                    <a:pt x="6" y="588"/>
                  </a:lnTo>
                  <a:lnTo>
                    <a:pt x="3" y="599"/>
                  </a:lnTo>
                  <a:lnTo>
                    <a:pt x="0" y="609"/>
                  </a:lnTo>
                  <a:lnTo>
                    <a:pt x="0" y="620"/>
                  </a:lnTo>
                  <a:lnTo>
                    <a:pt x="0" y="620"/>
                  </a:lnTo>
                  <a:lnTo>
                    <a:pt x="0" y="629"/>
                  </a:lnTo>
                  <a:lnTo>
                    <a:pt x="3" y="644"/>
                  </a:lnTo>
                  <a:lnTo>
                    <a:pt x="9" y="669"/>
                  </a:lnTo>
                  <a:lnTo>
                    <a:pt x="18" y="707"/>
                  </a:lnTo>
                  <a:lnTo>
                    <a:pt x="18" y="707"/>
                  </a:lnTo>
                  <a:lnTo>
                    <a:pt x="21" y="717"/>
                  </a:lnTo>
                  <a:lnTo>
                    <a:pt x="21" y="716"/>
                  </a:lnTo>
                  <a:lnTo>
                    <a:pt x="21" y="716"/>
                  </a:lnTo>
                  <a:lnTo>
                    <a:pt x="36" y="769"/>
                  </a:lnTo>
                  <a:lnTo>
                    <a:pt x="50" y="808"/>
                  </a:lnTo>
                  <a:lnTo>
                    <a:pt x="50" y="808"/>
                  </a:lnTo>
                  <a:lnTo>
                    <a:pt x="63" y="838"/>
                  </a:lnTo>
                  <a:lnTo>
                    <a:pt x="71" y="851"/>
                  </a:lnTo>
                  <a:lnTo>
                    <a:pt x="77" y="862"/>
                  </a:lnTo>
                  <a:lnTo>
                    <a:pt x="77" y="862"/>
                  </a:lnTo>
                  <a:lnTo>
                    <a:pt x="87" y="875"/>
                  </a:lnTo>
                  <a:lnTo>
                    <a:pt x="99" y="884"/>
                  </a:lnTo>
                  <a:lnTo>
                    <a:pt x="110" y="893"/>
                  </a:lnTo>
                  <a:lnTo>
                    <a:pt x="122" y="899"/>
                  </a:lnTo>
                  <a:lnTo>
                    <a:pt x="122" y="899"/>
                  </a:lnTo>
                  <a:lnTo>
                    <a:pt x="134" y="904"/>
                  </a:lnTo>
                  <a:lnTo>
                    <a:pt x="149" y="908"/>
                  </a:lnTo>
                  <a:lnTo>
                    <a:pt x="164" y="910"/>
                  </a:lnTo>
                  <a:lnTo>
                    <a:pt x="181" y="910"/>
                  </a:lnTo>
                  <a:lnTo>
                    <a:pt x="181" y="910"/>
                  </a:lnTo>
                  <a:lnTo>
                    <a:pt x="200" y="910"/>
                  </a:lnTo>
                  <a:lnTo>
                    <a:pt x="220" y="905"/>
                  </a:lnTo>
                  <a:lnTo>
                    <a:pt x="238" y="898"/>
                  </a:lnTo>
                  <a:lnTo>
                    <a:pt x="254" y="889"/>
                  </a:lnTo>
                  <a:lnTo>
                    <a:pt x="269" y="875"/>
                  </a:lnTo>
                  <a:lnTo>
                    <a:pt x="284" y="860"/>
                  </a:lnTo>
                  <a:lnTo>
                    <a:pt x="296" y="842"/>
                  </a:lnTo>
                  <a:lnTo>
                    <a:pt x="308" y="823"/>
                  </a:lnTo>
                  <a:lnTo>
                    <a:pt x="308" y="823"/>
                  </a:lnTo>
                  <a:lnTo>
                    <a:pt x="328" y="784"/>
                  </a:lnTo>
                  <a:lnTo>
                    <a:pt x="328" y="784"/>
                  </a:lnTo>
                  <a:lnTo>
                    <a:pt x="385" y="689"/>
                  </a:lnTo>
                  <a:lnTo>
                    <a:pt x="445" y="594"/>
                  </a:lnTo>
                  <a:lnTo>
                    <a:pt x="508" y="501"/>
                  </a:lnTo>
                  <a:lnTo>
                    <a:pt x="573" y="409"/>
                  </a:lnTo>
                  <a:lnTo>
                    <a:pt x="573" y="409"/>
                  </a:lnTo>
                  <a:lnTo>
                    <a:pt x="641" y="319"/>
                  </a:lnTo>
                  <a:lnTo>
                    <a:pt x="712" y="230"/>
                  </a:lnTo>
                  <a:lnTo>
                    <a:pt x="785" y="143"/>
                  </a:lnTo>
                  <a:lnTo>
                    <a:pt x="860" y="57"/>
                  </a:lnTo>
                  <a:lnTo>
                    <a:pt x="868" y="47"/>
                  </a:lnTo>
                  <a:lnTo>
                    <a:pt x="8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646" y="1272"/>
              <a:ext cx="387" cy="412"/>
            </a:xfrm>
            <a:custGeom>
              <a:avLst/>
              <a:gdLst/>
              <a:ahLst/>
              <a:cxnLst>
                <a:cxn ang="0">
                  <a:pos x="499" y="340"/>
                </a:cxn>
                <a:cxn ang="0">
                  <a:pos x="370" y="527"/>
                </a:cxn>
                <a:cxn ang="0">
                  <a:pos x="251" y="718"/>
                </a:cxn>
                <a:cxn ang="0">
                  <a:pos x="230" y="758"/>
                </a:cxn>
                <a:cxn ang="0">
                  <a:pos x="221" y="775"/>
                </a:cxn>
                <a:cxn ang="0">
                  <a:pos x="203" y="799"/>
                </a:cxn>
                <a:cxn ang="0">
                  <a:pos x="179" y="815"/>
                </a:cxn>
                <a:cxn ang="0">
                  <a:pos x="153" y="823"/>
                </a:cxn>
                <a:cxn ang="0">
                  <a:pos x="140" y="824"/>
                </a:cxn>
                <a:cxn ang="0">
                  <a:pos x="115" y="823"/>
                </a:cxn>
                <a:cxn ang="0">
                  <a:pos x="97" y="817"/>
                </a:cxn>
                <a:cxn ang="0">
                  <a:pos x="91" y="814"/>
                </a:cxn>
                <a:cxn ang="0">
                  <a:pos x="76" y="800"/>
                </a:cxn>
                <a:cxn ang="0">
                  <a:pos x="70" y="793"/>
                </a:cxn>
                <a:cxn ang="0">
                  <a:pos x="48" y="748"/>
                </a:cxn>
                <a:cxn ang="0">
                  <a:pos x="34" y="712"/>
                </a:cxn>
                <a:cxn ang="0">
                  <a:pos x="19" y="659"/>
                </a:cxn>
                <a:cxn ang="0">
                  <a:pos x="18" y="651"/>
                </a:cxn>
                <a:cxn ang="0">
                  <a:pos x="9" y="617"/>
                </a:cxn>
                <a:cxn ang="0">
                  <a:pos x="1" y="581"/>
                </a:cxn>
                <a:cxn ang="0">
                  <a:pos x="0" y="575"/>
                </a:cxn>
                <a:cxn ang="0">
                  <a:pos x="1" y="563"/>
                </a:cxn>
                <a:cxn ang="0">
                  <a:pos x="18" y="540"/>
                </a:cxn>
                <a:cxn ang="0">
                  <a:pos x="31" y="530"/>
                </a:cxn>
                <a:cxn ang="0">
                  <a:pos x="64" y="512"/>
                </a:cxn>
                <a:cxn ang="0">
                  <a:pos x="96" y="506"/>
                </a:cxn>
                <a:cxn ang="0">
                  <a:pos x="100" y="506"/>
                </a:cxn>
                <a:cxn ang="0">
                  <a:pos x="102" y="507"/>
                </a:cxn>
                <a:cxn ang="0">
                  <a:pos x="115" y="531"/>
                </a:cxn>
                <a:cxn ang="0">
                  <a:pos x="129" y="570"/>
                </a:cxn>
                <a:cxn ang="0">
                  <a:pos x="141" y="600"/>
                </a:cxn>
                <a:cxn ang="0">
                  <a:pos x="153" y="623"/>
                </a:cxn>
                <a:cxn ang="0">
                  <a:pos x="167" y="636"/>
                </a:cxn>
                <a:cxn ang="0">
                  <a:pos x="183" y="641"/>
                </a:cxn>
                <a:cxn ang="0">
                  <a:pos x="188" y="641"/>
                </a:cxn>
                <a:cxn ang="0">
                  <a:pos x="201" y="633"/>
                </a:cxn>
                <a:cxn ang="0">
                  <a:pos x="224" y="608"/>
                </a:cxn>
                <a:cxn ang="0">
                  <a:pos x="264" y="548"/>
                </a:cxn>
                <a:cxn ang="0">
                  <a:pos x="294" y="503"/>
                </a:cxn>
                <a:cxn ang="0">
                  <a:pos x="428" y="295"/>
                </a:cxn>
                <a:cxn ang="0">
                  <a:pos x="498" y="194"/>
                </a:cxn>
                <a:cxn ang="0">
                  <a:pos x="547" y="125"/>
                </a:cxn>
                <a:cxn ang="0">
                  <a:pos x="567" y="102"/>
                </a:cxn>
                <a:cxn ang="0">
                  <a:pos x="601" y="63"/>
                </a:cxn>
                <a:cxn ang="0">
                  <a:pos x="618" y="48"/>
                </a:cxn>
                <a:cxn ang="0">
                  <a:pos x="648" y="30"/>
                </a:cxn>
                <a:cxn ang="0">
                  <a:pos x="686" y="15"/>
                </a:cxn>
                <a:cxn ang="0">
                  <a:pos x="705" y="11"/>
                </a:cxn>
                <a:cxn ang="0">
                  <a:pos x="749" y="3"/>
                </a:cxn>
                <a:cxn ang="0">
                  <a:pos x="774" y="0"/>
                </a:cxn>
                <a:cxn ang="0">
                  <a:pos x="633" y="167"/>
                </a:cxn>
                <a:cxn ang="0">
                  <a:pos x="499" y="340"/>
                </a:cxn>
              </a:cxnLst>
              <a:rect l="0" t="0" r="r" b="b"/>
              <a:pathLst>
                <a:path w="774" h="824">
                  <a:moveTo>
                    <a:pt x="499" y="340"/>
                  </a:moveTo>
                  <a:lnTo>
                    <a:pt x="499" y="340"/>
                  </a:lnTo>
                  <a:lnTo>
                    <a:pt x="433" y="433"/>
                  </a:lnTo>
                  <a:lnTo>
                    <a:pt x="370" y="527"/>
                  </a:lnTo>
                  <a:lnTo>
                    <a:pt x="310" y="621"/>
                  </a:lnTo>
                  <a:lnTo>
                    <a:pt x="251" y="718"/>
                  </a:lnTo>
                  <a:lnTo>
                    <a:pt x="251" y="718"/>
                  </a:lnTo>
                  <a:lnTo>
                    <a:pt x="230" y="758"/>
                  </a:lnTo>
                  <a:lnTo>
                    <a:pt x="230" y="758"/>
                  </a:lnTo>
                  <a:lnTo>
                    <a:pt x="221" y="775"/>
                  </a:lnTo>
                  <a:lnTo>
                    <a:pt x="212" y="788"/>
                  </a:lnTo>
                  <a:lnTo>
                    <a:pt x="203" y="799"/>
                  </a:lnTo>
                  <a:lnTo>
                    <a:pt x="191" y="808"/>
                  </a:lnTo>
                  <a:lnTo>
                    <a:pt x="179" y="815"/>
                  </a:lnTo>
                  <a:lnTo>
                    <a:pt x="167" y="820"/>
                  </a:lnTo>
                  <a:lnTo>
                    <a:pt x="153" y="823"/>
                  </a:lnTo>
                  <a:lnTo>
                    <a:pt x="140" y="824"/>
                  </a:lnTo>
                  <a:lnTo>
                    <a:pt x="140" y="824"/>
                  </a:lnTo>
                  <a:lnTo>
                    <a:pt x="127" y="824"/>
                  </a:lnTo>
                  <a:lnTo>
                    <a:pt x="115" y="823"/>
                  </a:lnTo>
                  <a:lnTo>
                    <a:pt x="106" y="820"/>
                  </a:lnTo>
                  <a:lnTo>
                    <a:pt x="97" y="817"/>
                  </a:lnTo>
                  <a:lnTo>
                    <a:pt x="97" y="817"/>
                  </a:lnTo>
                  <a:lnTo>
                    <a:pt x="91" y="814"/>
                  </a:lnTo>
                  <a:lnTo>
                    <a:pt x="84" y="808"/>
                  </a:lnTo>
                  <a:lnTo>
                    <a:pt x="76" y="800"/>
                  </a:lnTo>
                  <a:lnTo>
                    <a:pt x="70" y="793"/>
                  </a:lnTo>
                  <a:lnTo>
                    <a:pt x="70" y="793"/>
                  </a:lnTo>
                  <a:lnTo>
                    <a:pt x="58" y="773"/>
                  </a:lnTo>
                  <a:lnTo>
                    <a:pt x="48" y="748"/>
                  </a:lnTo>
                  <a:lnTo>
                    <a:pt x="48" y="748"/>
                  </a:lnTo>
                  <a:lnTo>
                    <a:pt x="34" y="712"/>
                  </a:lnTo>
                  <a:lnTo>
                    <a:pt x="21" y="660"/>
                  </a:lnTo>
                  <a:lnTo>
                    <a:pt x="19" y="659"/>
                  </a:lnTo>
                  <a:lnTo>
                    <a:pt x="18" y="653"/>
                  </a:lnTo>
                  <a:lnTo>
                    <a:pt x="18" y="651"/>
                  </a:lnTo>
                  <a:lnTo>
                    <a:pt x="18" y="651"/>
                  </a:lnTo>
                  <a:lnTo>
                    <a:pt x="9" y="617"/>
                  </a:lnTo>
                  <a:lnTo>
                    <a:pt x="3" y="593"/>
                  </a:lnTo>
                  <a:lnTo>
                    <a:pt x="1" y="581"/>
                  </a:lnTo>
                  <a:lnTo>
                    <a:pt x="0" y="575"/>
                  </a:lnTo>
                  <a:lnTo>
                    <a:pt x="0" y="575"/>
                  </a:lnTo>
                  <a:lnTo>
                    <a:pt x="1" y="569"/>
                  </a:lnTo>
                  <a:lnTo>
                    <a:pt x="1" y="563"/>
                  </a:lnTo>
                  <a:lnTo>
                    <a:pt x="7" y="552"/>
                  </a:lnTo>
                  <a:lnTo>
                    <a:pt x="18" y="540"/>
                  </a:lnTo>
                  <a:lnTo>
                    <a:pt x="31" y="530"/>
                  </a:lnTo>
                  <a:lnTo>
                    <a:pt x="31" y="530"/>
                  </a:lnTo>
                  <a:lnTo>
                    <a:pt x="48" y="519"/>
                  </a:lnTo>
                  <a:lnTo>
                    <a:pt x="64" y="512"/>
                  </a:lnTo>
                  <a:lnTo>
                    <a:pt x="81" y="507"/>
                  </a:lnTo>
                  <a:lnTo>
                    <a:pt x="96" y="506"/>
                  </a:lnTo>
                  <a:lnTo>
                    <a:pt x="96" y="506"/>
                  </a:lnTo>
                  <a:lnTo>
                    <a:pt x="100" y="506"/>
                  </a:lnTo>
                  <a:lnTo>
                    <a:pt x="102" y="507"/>
                  </a:lnTo>
                  <a:lnTo>
                    <a:pt x="102" y="507"/>
                  </a:lnTo>
                  <a:lnTo>
                    <a:pt x="106" y="512"/>
                  </a:lnTo>
                  <a:lnTo>
                    <a:pt x="115" y="531"/>
                  </a:lnTo>
                  <a:lnTo>
                    <a:pt x="115" y="531"/>
                  </a:lnTo>
                  <a:lnTo>
                    <a:pt x="129" y="570"/>
                  </a:lnTo>
                  <a:lnTo>
                    <a:pt x="129" y="570"/>
                  </a:lnTo>
                  <a:lnTo>
                    <a:pt x="141" y="600"/>
                  </a:lnTo>
                  <a:lnTo>
                    <a:pt x="147" y="612"/>
                  </a:lnTo>
                  <a:lnTo>
                    <a:pt x="153" y="623"/>
                  </a:lnTo>
                  <a:lnTo>
                    <a:pt x="159" y="630"/>
                  </a:lnTo>
                  <a:lnTo>
                    <a:pt x="167" y="636"/>
                  </a:lnTo>
                  <a:lnTo>
                    <a:pt x="174" y="641"/>
                  </a:lnTo>
                  <a:lnTo>
                    <a:pt x="183" y="641"/>
                  </a:lnTo>
                  <a:lnTo>
                    <a:pt x="183" y="641"/>
                  </a:lnTo>
                  <a:lnTo>
                    <a:pt x="188" y="641"/>
                  </a:lnTo>
                  <a:lnTo>
                    <a:pt x="194" y="639"/>
                  </a:lnTo>
                  <a:lnTo>
                    <a:pt x="201" y="633"/>
                  </a:lnTo>
                  <a:lnTo>
                    <a:pt x="210" y="624"/>
                  </a:lnTo>
                  <a:lnTo>
                    <a:pt x="224" y="608"/>
                  </a:lnTo>
                  <a:lnTo>
                    <a:pt x="242" y="582"/>
                  </a:lnTo>
                  <a:lnTo>
                    <a:pt x="264" y="548"/>
                  </a:lnTo>
                  <a:lnTo>
                    <a:pt x="294" y="503"/>
                  </a:lnTo>
                  <a:lnTo>
                    <a:pt x="294" y="503"/>
                  </a:lnTo>
                  <a:lnTo>
                    <a:pt x="367" y="388"/>
                  </a:lnTo>
                  <a:lnTo>
                    <a:pt x="428" y="295"/>
                  </a:lnTo>
                  <a:lnTo>
                    <a:pt x="428" y="295"/>
                  </a:lnTo>
                  <a:lnTo>
                    <a:pt x="498" y="194"/>
                  </a:lnTo>
                  <a:lnTo>
                    <a:pt x="525" y="155"/>
                  </a:lnTo>
                  <a:lnTo>
                    <a:pt x="547" y="125"/>
                  </a:lnTo>
                  <a:lnTo>
                    <a:pt x="547" y="125"/>
                  </a:lnTo>
                  <a:lnTo>
                    <a:pt x="567" y="102"/>
                  </a:lnTo>
                  <a:lnTo>
                    <a:pt x="585" y="81"/>
                  </a:lnTo>
                  <a:lnTo>
                    <a:pt x="601" y="63"/>
                  </a:lnTo>
                  <a:lnTo>
                    <a:pt x="618" y="48"/>
                  </a:lnTo>
                  <a:lnTo>
                    <a:pt x="618" y="48"/>
                  </a:lnTo>
                  <a:lnTo>
                    <a:pt x="631" y="39"/>
                  </a:lnTo>
                  <a:lnTo>
                    <a:pt x="648" y="30"/>
                  </a:lnTo>
                  <a:lnTo>
                    <a:pt x="666" y="23"/>
                  </a:lnTo>
                  <a:lnTo>
                    <a:pt x="686" y="15"/>
                  </a:lnTo>
                  <a:lnTo>
                    <a:pt x="686" y="15"/>
                  </a:lnTo>
                  <a:lnTo>
                    <a:pt x="705" y="11"/>
                  </a:lnTo>
                  <a:lnTo>
                    <a:pt x="726" y="6"/>
                  </a:lnTo>
                  <a:lnTo>
                    <a:pt x="749" y="3"/>
                  </a:lnTo>
                  <a:lnTo>
                    <a:pt x="774" y="0"/>
                  </a:lnTo>
                  <a:lnTo>
                    <a:pt x="774" y="0"/>
                  </a:lnTo>
                  <a:lnTo>
                    <a:pt x="702" y="83"/>
                  </a:lnTo>
                  <a:lnTo>
                    <a:pt x="633" y="167"/>
                  </a:lnTo>
                  <a:lnTo>
                    <a:pt x="565" y="253"/>
                  </a:lnTo>
                  <a:lnTo>
                    <a:pt x="499" y="340"/>
                  </a:lnTo>
                  <a:lnTo>
                    <a:pt x="499" y="340"/>
                  </a:lnTo>
                  <a:close/>
                </a:path>
              </a:pathLst>
            </a:custGeom>
            <a:solidFill>
              <a:srgbClr val="FFFF00"/>
            </a:solidFill>
            <a:ln w="9525">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800000"/>
                </a:solidFill>
              </a:endParaRPr>
            </a:p>
          </p:txBody>
        </p:sp>
      </p:grpSp>
    </p:spTree>
  </p:cSld>
  <p:clrMapOvr>
    <a:masterClrMapping/>
  </p:clrMapOvr>
  <p:transition advTm="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Next Steps</a:t>
            </a:r>
            <a:endParaRPr lang="en-US" sz="3600" dirty="0"/>
          </a:p>
        </p:txBody>
      </p:sp>
      <p:sp>
        <p:nvSpPr>
          <p:cNvPr id="3" name="Content Placeholder 2"/>
          <p:cNvSpPr>
            <a:spLocks noGrp="1"/>
          </p:cNvSpPr>
          <p:nvPr>
            <p:ph idx="1"/>
          </p:nvPr>
        </p:nvSpPr>
        <p:spPr>
          <a:xfrm>
            <a:off x="457200" y="1341437"/>
            <a:ext cx="8382000" cy="4373563"/>
          </a:xfrm>
        </p:spPr>
        <p:txBody>
          <a:bodyPr>
            <a:noAutofit/>
          </a:bodyPr>
          <a:lstStyle/>
          <a:p>
            <a:r>
              <a:rPr lang="en-US" b="1" dirty="0" smtClean="0"/>
              <a:t>2014 Meetings </a:t>
            </a:r>
          </a:p>
          <a:p>
            <a:pPr lvl="1">
              <a:buFont typeface="Courier New" pitchFamily="49" charset="0"/>
              <a:buChar char="o"/>
            </a:pPr>
            <a:r>
              <a:rPr lang="en-US" b="1" dirty="0" smtClean="0"/>
              <a:t>Problem Statement</a:t>
            </a:r>
          </a:p>
          <a:p>
            <a:pPr lvl="1">
              <a:buFont typeface="Courier New" pitchFamily="49" charset="0"/>
              <a:buChar char="o"/>
            </a:pPr>
            <a:r>
              <a:rPr lang="en-US" b="1" dirty="0" smtClean="0"/>
              <a:t>Purpose &amp; Need</a:t>
            </a:r>
          </a:p>
          <a:p>
            <a:pPr lvl="1">
              <a:buFont typeface="Courier New" pitchFamily="49" charset="0"/>
              <a:buChar char="o"/>
            </a:pPr>
            <a:r>
              <a:rPr lang="en-US" b="1" dirty="0" smtClean="0"/>
              <a:t>Development of Alternatives</a:t>
            </a:r>
          </a:p>
          <a:p>
            <a:endParaRPr lang="en-US" sz="1800" b="1" dirty="0" smtClean="0"/>
          </a:p>
          <a:p>
            <a:r>
              <a:rPr lang="en-US" b="1" dirty="0" smtClean="0"/>
              <a:t>2014 Public Meetings</a:t>
            </a:r>
          </a:p>
          <a:p>
            <a:pPr>
              <a:buNone/>
            </a:pPr>
            <a:endParaRPr lang="en-US" sz="1800" b="1" dirty="0" smtClean="0"/>
          </a:p>
          <a:p>
            <a:r>
              <a:rPr lang="en-US" b="1" dirty="0" smtClean="0"/>
              <a:t>Provide  Continued Input &amp; Outreach</a:t>
            </a:r>
          </a:p>
        </p:txBody>
      </p:sp>
      <p:sp>
        <p:nvSpPr>
          <p:cNvPr id="9" name="TextBox 8"/>
          <p:cNvSpPr txBox="1"/>
          <p:nvPr/>
        </p:nvSpPr>
        <p:spPr>
          <a:xfrm>
            <a:off x="7848600" y="5638800"/>
            <a:ext cx="457200" cy="381000"/>
          </a:xfrm>
          <a:prstGeom prst="rect">
            <a:avLst/>
          </a:prstGeom>
          <a:noFill/>
        </p:spPr>
        <p:txBody>
          <a:bodyPr wrap="square" rtlCol="0">
            <a:spAutoFit/>
          </a:bodyPr>
          <a:lstStyle/>
          <a:p>
            <a:r>
              <a:rPr lang="en-US" dirty="0" smtClean="0"/>
              <a:t>  </a:t>
            </a:r>
            <a:endParaRPr lang="en-US" dirty="0"/>
          </a:p>
        </p:txBody>
      </p:sp>
    </p:spTree>
  </p:cSld>
  <p:clrMapOvr>
    <a:masterClrMapping/>
  </p:clrMapOvr>
  <p:transition advTm="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Lake Shore Drive</a:t>
            </a:r>
            <a:endParaRPr lang="en-US" dirty="0"/>
          </a:p>
        </p:txBody>
      </p:sp>
      <p:pic>
        <p:nvPicPr>
          <p:cNvPr id="4" name="Picture 3" descr="PIM1 exhibits v1.jpg"/>
          <p:cNvPicPr>
            <a:picLocks noChangeAspect="1"/>
          </p:cNvPicPr>
          <p:nvPr/>
        </p:nvPicPr>
        <p:blipFill>
          <a:blip r:embed="rId3" cstate="email"/>
          <a:stretch>
            <a:fillRect/>
          </a:stretch>
        </p:blipFill>
        <p:spPr>
          <a:xfrm>
            <a:off x="76200" y="1371600"/>
            <a:ext cx="8915400" cy="4571619"/>
          </a:xfrm>
          <a:prstGeom prst="rect">
            <a:avLst/>
          </a:prstGeom>
        </p:spPr>
      </p:pic>
      <p:sp>
        <p:nvSpPr>
          <p:cNvPr id="3" name="Content Placeholder 2"/>
          <p:cNvSpPr>
            <a:spLocks noGrp="1"/>
          </p:cNvSpPr>
          <p:nvPr>
            <p:ph idx="1"/>
          </p:nvPr>
        </p:nvSpPr>
        <p:spPr>
          <a:xfrm>
            <a:off x="457200" y="1905000"/>
            <a:ext cx="8229600" cy="2667000"/>
          </a:xfrm>
        </p:spPr>
        <p:txBody>
          <a:bodyPr>
            <a:normAutofit/>
          </a:bodyPr>
          <a:lstStyle/>
          <a:p>
            <a:pPr algn="ctr">
              <a:buNone/>
            </a:pPr>
            <a:endParaRPr lang="en-US" sz="1200" b="1" i="1" dirty="0" smtClean="0">
              <a:solidFill>
                <a:srgbClr val="00A4FF"/>
              </a:solidFill>
            </a:endParaRPr>
          </a:p>
          <a:p>
            <a:pPr algn="ctr">
              <a:buNone/>
            </a:pPr>
            <a:endParaRPr lang="en-US" sz="200" b="1" i="1" dirty="0" smtClean="0">
              <a:solidFill>
                <a:srgbClr val="00A4FF"/>
              </a:solidFill>
            </a:endParaRPr>
          </a:p>
          <a:p>
            <a:pPr algn="ctr">
              <a:buNone/>
            </a:pPr>
            <a:r>
              <a:rPr lang="en-US" sz="9600" b="1" i="1" dirty="0" smtClean="0">
                <a:solidFill>
                  <a:srgbClr val="00A4E4"/>
                </a:solidFill>
              </a:rPr>
              <a:t>Thank You</a:t>
            </a:r>
            <a:endParaRPr lang="en-US" sz="9600" b="1" i="1" dirty="0">
              <a:solidFill>
                <a:srgbClr val="00A4E4"/>
              </a:solidFill>
            </a:endParaRPr>
          </a:p>
        </p:txBody>
      </p:sp>
      <p:sp>
        <p:nvSpPr>
          <p:cNvPr id="5" name="Rectangle 4"/>
          <p:cNvSpPr/>
          <p:nvPr/>
        </p:nvSpPr>
        <p:spPr>
          <a:xfrm>
            <a:off x="2590800" y="4038600"/>
            <a:ext cx="3733972" cy="1508105"/>
          </a:xfrm>
          <a:prstGeom prst="rect">
            <a:avLst/>
          </a:prstGeom>
        </p:spPr>
        <p:txBody>
          <a:bodyPr wrap="none">
            <a:spAutoFit/>
          </a:bodyPr>
          <a:lstStyle/>
          <a:p>
            <a:pPr algn="ctr">
              <a:buNone/>
            </a:pPr>
            <a:r>
              <a:rPr lang="en-US" sz="2000" b="1" i="1" dirty="0" smtClean="0">
                <a:solidFill>
                  <a:srgbClr val="000000"/>
                </a:solidFill>
              </a:rPr>
              <a:t>www.northlakeshoredrive.org</a:t>
            </a:r>
          </a:p>
          <a:p>
            <a:pPr algn="ctr">
              <a:buNone/>
            </a:pPr>
            <a:r>
              <a:rPr lang="en-US" b="1" i="1" dirty="0" smtClean="0">
                <a:solidFill>
                  <a:srgbClr val="000000"/>
                </a:solidFill>
              </a:rPr>
              <a:t>Phone: 312-561-3140</a:t>
            </a:r>
          </a:p>
          <a:p>
            <a:pPr algn="ctr">
              <a:buNone/>
            </a:pPr>
            <a:r>
              <a:rPr lang="en-US" b="1" i="1" dirty="0" smtClean="0">
                <a:solidFill>
                  <a:srgbClr val="000000"/>
                </a:solidFill>
              </a:rPr>
              <a:t>Email: info@northlakeshoredrive.org</a:t>
            </a:r>
          </a:p>
          <a:p>
            <a:pPr algn="ctr">
              <a:buNone/>
            </a:pPr>
            <a:r>
              <a:rPr lang="en-US" b="1" i="1" dirty="0" smtClean="0">
                <a:solidFill>
                  <a:srgbClr val="000000"/>
                </a:solidFill>
              </a:rPr>
              <a:t>Facebook.com/</a:t>
            </a:r>
            <a:r>
              <a:rPr lang="en-US" b="1" i="1" dirty="0" err="1" smtClean="0">
                <a:solidFill>
                  <a:srgbClr val="000000"/>
                </a:solidFill>
              </a:rPr>
              <a:t>NorthLakeShoreDrive</a:t>
            </a:r>
            <a:endParaRPr lang="en-US" b="1" i="1" dirty="0" smtClean="0">
              <a:solidFill>
                <a:srgbClr val="000000"/>
              </a:solidFill>
            </a:endParaRPr>
          </a:p>
          <a:p>
            <a:pPr algn="ctr">
              <a:buNone/>
            </a:pPr>
            <a:r>
              <a:rPr lang="en-US" b="1" i="1" dirty="0" smtClean="0">
                <a:solidFill>
                  <a:srgbClr val="000000"/>
                </a:solidFill>
              </a:rPr>
              <a:t>Twitter:  @</a:t>
            </a:r>
            <a:r>
              <a:rPr lang="en-US" b="1" i="1" dirty="0" err="1" smtClean="0">
                <a:solidFill>
                  <a:srgbClr val="000000"/>
                </a:solidFill>
              </a:rPr>
              <a:t>n_lakeshoredr</a:t>
            </a:r>
            <a:endParaRPr lang="en-US" b="1" i="1" dirty="0">
              <a:solidFill>
                <a:srgbClr val="000000"/>
              </a:solidFill>
            </a:endParaRPr>
          </a:p>
        </p:txBody>
      </p:sp>
    </p:spTree>
  </p:cSld>
  <p:clrMapOvr>
    <a:masterClrMapping/>
  </p:clrMapOvr>
  <p:transition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Lincoln Park </a:t>
            </a:r>
            <a:endParaRPr lang="en-US" dirty="0"/>
          </a:p>
        </p:txBody>
      </p:sp>
      <p:pic>
        <p:nvPicPr>
          <p:cNvPr id="6" name="Picture 3"/>
          <p:cNvPicPr>
            <a:picLocks noChangeAspect="1"/>
          </p:cNvPicPr>
          <p:nvPr/>
        </p:nvPicPr>
        <p:blipFill>
          <a:blip r:embed="rId3" cstate="email"/>
          <a:srcRect/>
          <a:stretch>
            <a:fillRect/>
          </a:stretch>
        </p:blipFill>
        <p:spPr bwMode="auto">
          <a:xfrm>
            <a:off x="5715000" y="3886200"/>
            <a:ext cx="2925310" cy="2194560"/>
          </a:xfrm>
          <a:prstGeom prst="rect">
            <a:avLst/>
          </a:prstGeom>
          <a:noFill/>
          <a:ln w="9525">
            <a:noFill/>
            <a:miter lim="800000"/>
            <a:headEnd/>
            <a:tailEnd/>
          </a:ln>
        </p:spPr>
      </p:pic>
      <p:pic>
        <p:nvPicPr>
          <p:cNvPr id="2051" name="Picture 3" descr="M:\PROPOSAL\CHICAGO\North Lake Shore Drive\Photos\2009_10_19\38 Peace Garden.JPG"/>
          <p:cNvPicPr>
            <a:picLocks noChangeAspect="1" noChangeArrowheads="1"/>
          </p:cNvPicPr>
          <p:nvPr/>
        </p:nvPicPr>
        <p:blipFill>
          <a:blip r:embed="rId4" cstate="email"/>
          <a:srcRect/>
          <a:stretch>
            <a:fillRect/>
          </a:stretch>
        </p:blipFill>
        <p:spPr bwMode="auto">
          <a:xfrm>
            <a:off x="5715000" y="1524000"/>
            <a:ext cx="2925820" cy="2194560"/>
          </a:xfrm>
          <a:prstGeom prst="rect">
            <a:avLst/>
          </a:prstGeom>
          <a:noFill/>
        </p:spPr>
      </p:pic>
      <p:sp>
        <p:nvSpPr>
          <p:cNvPr id="8" name="Content Placeholder 6"/>
          <p:cNvSpPr txBox="1">
            <a:spLocks/>
          </p:cNvSpPr>
          <p:nvPr/>
        </p:nvSpPr>
        <p:spPr>
          <a:xfrm>
            <a:off x="381000" y="1219200"/>
            <a:ext cx="8229600" cy="4953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One of the crown jewels of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	Chicago’s park system.</a:t>
            </a:r>
          </a:p>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endParaRPr kumimoji="0" lang="en-US" sz="12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Listed on the </a:t>
            </a:r>
            <a:r>
              <a:rPr kumimoji="0" lang="en-US" sz="2800" b="1" i="1" u="none" strike="noStrike" kern="1200" cap="none" spc="0" normalizeH="0" baseline="0" noProof="0" dirty="0" smtClean="0">
                <a:ln>
                  <a:noFill/>
                </a:ln>
                <a:solidFill>
                  <a:schemeClr val="tx1"/>
                </a:solidFill>
                <a:effectLst/>
                <a:uLnTx/>
                <a:uFillTx/>
                <a:latin typeface="+mn-lt"/>
                <a:ea typeface="ＭＳ Ｐゴシック" pitchFamily="34" charset="-128"/>
                <a:cs typeface="+mn-cs"/>
              </a:rPr>
              <a:t>National Register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800" b="1" i="1" u="none" strike="noStrike" kern="1200" cap="none" spc="0" normalizeH="0" baseline="0" noProof="0" dirty="0" smtClean="0">
                <a:ln>
                  <a:noFill/>
                </a:ln>
                <a:solidFill>
                  <a:schemeClr val="tx1"/>
                </a:solidFill>
                <a:effectLst/>
                <a:uLnTx/>
                <a:uFillTx/>
                <a:latin typeface="+mn-lt"/>
                <a:ea typeface="ＭＳ Ｐゴシック" pitchFamily="34" charset="-128"/>
                <a:cs typeface="+mn-cs"/>
              </a:rPr>
              <a:t>	of Historic Places</a:t>
            </a:r>
            <a:r>
              <a:rPr kumimoji="0" lang="en-US" sz="28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Enjoyed by millions of local and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	regional visitors per year.</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A chain of local park spaces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	heavily used by residents.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p:txBody>
      </p:sp>
    </p:spTree>
  </p:cSld>
  <p:clrMapOvr>
    <a:masterClrMapping/>
  </p:clrMapOvr>
  <p:transition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Title 1"/>
          <p:cNvSpPr>
            <a:spLocks noGrp="1"/>
          </p:cNvSpPr>
          <p:nvPr>
            <p:ph idx="1"/>
          </p:nvPr>
        </p:nvSpPr>
        <p:spPr>
          <a:xfrm>
            <a:off x="533400" y="2667000"/>
            <a:ext cx="8229600" cy="1371599"/>
          </a:xfrm>
        </p:spPr>
        <p:txBody>
          <a:bodyPr>
            <a:normAutofit fontScale="92500" lnSpcReduction="10000"/>
          </a:bodyPr>
          <a:lstStyle/>
          <a:p>
            <a:pPr algn="ctr" eaLnBrk="1" hangingPunct="1">
              <a:buNone/>
            </a:pPr>
            <a:r>
              <a:rPr lang="en-US" sz="4800" b="1" dirty="0" smtClean="0">
                <a:solidFill>
                  <a:srgbClr val="00A4FF"/>
                </a:solidFill>
                <a:ea typeface="ＭＳ Ｐゴシック" pitchFamily="34" charset="-128"/>
              </a:rPr>
              <a:t>Public Involvement Process</a:t>
            </a:r>
            <a:r>
              <a:rPr lang="en-US" sz="4800" dirty="0" smtClean="0">
                <a:solidFill>
                  <a:srgbClr val="0070C0"/>
                </a:solidFill>
                <a:ea typeface="ＭＳ Ｐゴシック" pitchFamily="34" charset="-128"/>
              </a:rPr>
              <a:t/>
            </a:r>
            <a:br>
              <a:rPr lang="en-US" sz="4800" dirty="0" smtClean="0">
                <a:solidFill>
                  <a:srgbClr val="0070C0"/>
                </a:solidFill>
                <a:ea typeface="ＭＳ Ｐゴシック" pitchFamily="34" charset="-128"/>
              </a:rPr>
            </a:br>
            <a:r>
              <a:rPr lang="en-US" sz="1200" dirty="0" smtClean="0">
                <a:solidFill>
                  <a:srgbClr val="0070C0"/>
                </a:solidFill>
                <a:ea typeface="ＭＳ Ｐゴシック" pitchFamily="34" charset="-128"/>
              </a:rPr>
              <a:t> </a:t>
            </a:r>
            <a:r>
              <a:rPr lang="en-US" dirty="0" smtClean="0">
                <a:solidFill>
                  <a:srgbClr val="0070C0"/>
                </a:solidFill>
                <a:ea typeface="ＭＳ Ｐゴシック" pitchFamily="34" charset="-128"/>
              </a:rPr>
              <a:t/>
            </a:r>
            <a:br>
              <a:rPr lang="en-US" dirty="0" smtClean="0">
                <a:solidFill>
                  <a:srgbClr val="0070C0"/>
                </a:solidFill>
                <a:ea typeface="ＭＳ Ｐゴシック" pitchFamily="34" charset="-128"/>
              </a:rPr>
            </a:br>
            <a:endParaRPr lang="en-US" sz="3600" dirty="0" smtClean="0">
              <a:solidFill>
                <a:srgbClr val="0070C0"/>
              </a:solidFill>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ss-diagram.jpg"/>
          <p:cNvPicPr>
            <a:picLocks noChangeAspect="1"/>
          </p:cNvPicPr>
          <p:nvPr/>
        </p:nvPicPr>
        <p:blipFill>
          <a:blip r:embed="rId3" cstate="email"/>
          <a:stretch>
            <a:fillRect/>
          </a:stretch>
        </p:blipFill>
        <p:spPr>
          <a:xfrm>
            <a:off x="5562600" y="1066800"/>
            <a:ext cx="3132190" cy="3124200"/>
          </a:xfrm>
          <a:prstGeom prst="rect">
            <a:avLst/>
          </a:prstGeom>
        </p:spPr>
      </p:pic>
      <p:sp>
        <p:nvSpPr>
          <p:cNvPr id="2" name="Title 1"/>
          <p:cNvSpPr>
            <a:spLocks noGrp="1"/>
          </p:cNvSpPr>
          <p:nvPr>
            <p:ph type="title"/>
          </p:nvPr>
        </p:nvSpPr>
        <p:spPr/>
        <p:txBody>
          <a:bodyPr>
            <a:noAutofit/>
          </a:bodyPr>
          <a:lstStyle/>
          <a:p>
            <a:r>
              <a:rPr lang="en-US" sz="3600" dirty="0" smtClean="0"/>
              <a:t>Context Sensitive Solutions (CSS)</a:t>
            </a:r>
            <a:endParaRPr lang="en-US" sz="3600" dirty="0"/>
          </a:p>
        </p:txBody>
      </p:sp>
      <p:sp>
        <p:nvSpPr>
          <p:cNvPr id="3" name="Content Placeholder 2"/>
          <p:cNvSpPr>
            <a:spLocks noGrp="1"/>
          </p:cNvSpPr>
          <p:nvPr>
            <p:ph idx="1"/>
          </p:nvPr>
        </p:nvSpPr>
        <p:spPr>
          <a:xfrm>
            <a:off x="457200" y="990600"/>
            <a:ext cx="8382000" cy="5135563"/>
          </a:xfrm>
        </p:spPr>
        <p:txBody>
          <a:bodyPr>
            <a:noAutofit/>
          </a:bodyPr>
          <a:lstStyle/>
          <a:p>
            <a:pPr>
              <a:spcBef>
                <a:spcPts val="0"/>
              </a:spcBef>
            </a:pPr>
            <a:endParaRPr lang="en-US" sz="1000" b="1" dirty="0" smtClean="0"/>
          </a:p>
          <a:p>
            <a:pPr>
              <a:spcBef>
                <a:spcPts val="0"/>
              </a:spcBef>
            </a:pPr>
            <a:r>
              <a:rPr lang="en-US" sz="2600" b="1" dirty="0" smtClean="0"/>
              <a:t>Interdisciplinary approach.</a:t>
            </a:r>
          </a:p>
          <a:p>
            <a:pPr>
              <a:spcBef>
                <a:spcPts val="0"/>
              </a:spcBef>
            </a:pPr>
            <a:endParaRPr lang="en-US" sz="1000" b="1" dirty="0" smtClean="0"/>
          </a:p>
          <a:p>
            <a:pPr>
              <a:spcBef>
                <a:spcPts val="0"/>
              </a:spcBef>
            </a:pPr>
            <a:r>
              <a:rPr lang="en-US" sz="2600" b="1" dirty="0" smtClean="0"/>
              <a:t>Develop transportation facilities </a:t>
            </a:r>
          </a:p>
          <a:p>
            <a:pPr>
              <a:spcBef>
                <a:spcPts val="0"/>
              </a:spcBef>
              <a:buNone/>
            </a:pPr>
            <a:r>
              <a:rPr lang="en-US" sz="2600" b="1" dirty="0" smtClean="0"/>
              <a:t>	that fit into surroundings or </a:t>
            </a:r>
          </a:p>
          <a:p>
            <a:pPr>
              <a:spcBef>
                <a:spcPts val="0"/>
              </a:spcBef>
              <a:buNone/>
            </a:pPr>
            <a:r>
              <a:rPr lang="en-US" sz="2600" b="1" dirty="0" smtClean="0"/>
              <a:t>	“context”.</a:t>
            </a:r>
          </a:p>
          <a:p>
            <a:pPr>
              <a:spcBef>
                <a:spcPts val="0"/>
              </a:spcBef>
            </a:pPr>
            <a:endParaRPr lang="en-US" sz="1000" b="1" dirty="0" smtClean="0"/>
          </a:p>
          <a:p>
            <a:pPr>
              <a:spcBef>
                <a:spcPts val="0"/>
              </a:spcBef>
            </a:pPr>
            <a:r>
              <a:rPr lang="en-US" sz="2600" b="1" dirty="0" smtClean="0"/>
              <a:t>Early, frequent &amp; meaningful </a:t>
            </a:r>
          </a:p>
          <a:p>
            <a:pPr>
              <a:spcBef>
                <a:spcPts val="0"/>
              </a:spcBef>
              <a:buNone/>
            </a:pPr>
            <a:r>
              <a:rPr lang="en-US" sz="2600" b="1" dirty="0" smtClean="0"/>
              <a:t>	communication with stakeholders.</a:t>
            </a:r>
          </a:p>
          <a:p>
            <a:pPr>
              <a:spcBef>
                <a:spcPts val="0"/>
              </a:spcBef>
            </a:pPr>
            <a:endParaRPr lang="en-US" sz="1000" b="1" dirty="0" smtClean="0"/>
          </a:p>
          <a:p>
            <a:pPr>
              <a:spcBef>
                <a:spcPts val="0"/>
              </a:spcBef>
            </a:pPr>
            <a:r>
              <a:rPr lang="en-US" sz="2600" b="1" dirty="0" smtClean="0"/>
              <a:t>Flexible and creative approach to design.</a:t>
            </a:r>
          </a:p>
          <a:p>
            <a:pPr>
              <a:spcBef>
                <a:spcPts val="0"/>
              </a:spcBef>
            </a:pPr>
            <a:endParaRPr lang="en-US" sz="1000" b="1" dirty="0" smtClean="0"/>
          </a:p>
          <a:p>
            <a:pPr>
              <a:spcBef>
                <a:spcPts val="0"/>
              </a:spcBef>
            </a:pPr>
            <a:r>
              <a:rPr lang="en-US" sz="2600" b="1" dirty="0" smtClean="0"/>
              <a:t>Improve safety &amp; mobility.</a:t>
            </a:r>
          </a:p>
          <a:p>
            <a:pPr>
              <a:spcBef>
                <a:spcPts val="0"/>
              </a:spcBef>
            </a:pPr>
            <a:endParaRPr lang="en-US" sz="1000" b="1" dirty="0" smtClean="0"/>
          </a:p>
          <a:p>
            <a:pPr>
              <a:spcBef>
                <a:spcPts val="0"/>
              </a:spcBef>
            </a:pPr>
            <a:r>
              <a:rPr lang="en-US" sz="2600" b="1" dirty="0" smtClean="0"/>
              <a:t>Preserve and enhance the scenic, economic, historic, and natural qualities.</a:t>
            </a:r>
          </a:p>
          <a:p>
            <a:pPr>
              <a:spcBef>
                <a:spcPts val="0"/>
              </a:spcBef>
            </a:pPr>
            <a:endParaRPr lang="en-US" sz="2600" b="1" dirty="0"/>
          </a:p>
        </p:txBody>
      </p:sp>
      <p:sp>
        <p:nvSpPr>
          <p:cNvPr id="6" name="TextBox 5"/>
          <p:cNvSpPr txBox="1"/>
          <p:nvPr/>
        </p:nvSpPr>
        <p:spPr>
          <a:xfrm>
            <a:off x="7848600" y="5638800"/>
            <a:ext cx="457200" cy="381000"/>
          </a:xfrm>
          <a:prstGeom prst="rect">
            <a:avLst/>
          </a:prstGeom>
          <a:noFill/>
        </p:spPr>
        <p:txBody>
          <a:bodyPr wrap="square" rtlCol="0">
            <a:spAutoFit/>
          </a:bodyPr>
          <a:lstStyle/>
          <a:p>
            <a:r>
              <a:rPr lang="en-US" dirty="0" smtClean="0"/>
              <a:t>  </a:t>
            </a:r>
            <a:endParaRPr lang="en-US" dirty="0"/>
          </a:p>
        </p:txBody>
      </p:sp>
    </p:spTree>
  </p:cSld>
  <p:clrMapOvr>
    <a:masterClrMapping/>
  </p:clrMapOvr>
  <p:transition advTm="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Project Study Group (PSG)</a:t>
            </a:r>
            <a:endParaRPr lang="en-US" sz="3600" dirty="0"/>
          </a:p>
        </p:txBody>
      </p:sp>
      <p:sp>
        <p:nvSpPr>
          <p:cNvPr id="3" name="Content Placeholder 2"/>
          <p:cNvSpPr>
            <a:spLocks noGrp="1"/>
          </p:cNvSpPr>
          <p:nvPr>
            <p:ph idx="1"/>
          </p:nvPr>
        </p:nvSpPr>
        <p:spPr>
          <a:xfrm>
            <a:off x="457200" y="3886200"/>
            <a:ext cx="8420100" cy="2514600"/>
          </a:xfrm>
        </p:spPr>
        <p:txBody>
          <a:bodyPr>
            <a:noAutofit/>
          </a:bodyPr>
          <a:lstStyle/>
          <a:p>
            <a:r>
              <a:rPr lang="en-US" sz="2400" b="1" dirty="0" smtClean="0"/>
              <a:t>Ensure compliance with design &amp; environmental policies.</a:t>
            </a:r>
          </a:p>
          <a:p>
            <a:r>
              <a:rPr lang="en-US" sz="2400" b="1" dirty="0" smtClean="0"/>
              <a:t>Promote partnership with stakeholders.</a:t>
            </a:r>
          </a:p>
          <a:p>
            <a:r>
              <a:rPr lang="en-US" sz="2400" b="1" dirty="0" smtClean="0"/>
              <a:t>Work to achieve general project understanding.</a:t>
            </a:r>
          </a:p>
          <a:p>
            <a:r>
              <a:rPr lang="en-US" sz="2400" b="1" dirty="0" smtClean="0"/>
              <a:t>Make final project recommendations.</a:t>
            </a:r>
          </a:p>
          <a:p>
            <a:r>
              <a:rPr lang="en-US" sz="2400" b="1" dirty="0" smtClean="0"/>
              <a:t>Ultimate decisions are made by IDOT.</a:t>
            </a:r>
            <a:endParaRPr lang="en-US" sz="2400" b="1" dirty="0"/>
          </a:p>
        </p:txBody>
      </p:sp>
      <p:pic>
        <p:nvPicPr>
          <p:cNvPr id="8" name="b7be1750-3302-4a29-8d88-e7826a130a0c" descr="cid:16EC48F0-A3C9-40C8-85E5-B7A6B399782A@domain_not_set.invalid"/>
          <p:cNvPicPr>
            <a:picLocks/>
          </p:cNvPicPr>
          <p:nvPr/>
        </p:nvPicPr>
        <p:blipFill>
          <a:blip r:embed="rId3" r:link="rId4" cstate="email"/>
          <a:srcRect/>
          <a:stretch>
            <a:fillRect/>
          </a:stretch>
        </p:blipFill>
        <p:spPr>
          <a:xfrm>
            <a:off x="1752600" y="914400"/>
            <a:ext cx="5699125" cy="2881312"/>
          </a:xfrm>
          <a:prstGeom prst="rect">
            <a:avLst/>
          </a:prstGeom>
        </p:spPr>
      </p:pic>
    </p:spTree>
  </p:cSld>
  <p:clrMapOvr>
    <a:masterClrMapping/>
  </p:clrMapOvr>
  <p:transition advTm="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90600"/>
            <a:ext cx="4495800" cy="5135563"/>
          </a:xfrm>
        </p:spPr>
        <p:txBody>
          <a:bodyPr>
            <a:normAutofit/>
          </a:bodyPr>
          <a:lstStyle/>
          <a:p>
            <a:endParaRPr lang="en-US" sz="2800" b="1" dirty="0" smtClean="0"/>
          </a:p>
          <a:p>
            <a:r>
              <a:rPr lang="en-US" sz="2800" b="1" dirty="0" smtClean="0"/>
              <a:t>Guide for Implementing Context Sensitive Solutions</a:t>
            </a:r>
          </a:p>
          <a:p>
            <a:endParaRPr lang="en-US" sz="1200" b="1" dirty="0" smtClean="0"/>
          </a:p>
          <a:p>
            <a:r>
              <a:rPr lang="en-US" sz="2800" b="1" dirty="0" smtClean="0"/>
              <a:t>Decision Making Process</a:t>
            </a:r>
          </a:p>
          <a:p>
            <a:endParaRPr lang="en-US" sz="1200" b="1" dirty="0" smtClean="0"/>
          </a:p>
          <a:p>
            <a:r>
              <a:rPr lang="en-US" sz="2800" b="1" dirty="0" smtClean="0"/>
              <a:t>Dynamic Document</a:t>
            </a:r>
          </a:p>
          <a:p>
            <a:endParaRPr lang="en-US" sz="1200" b="1" dirty="0" smtClean="0"/>
          </a:p>
          <a:p>
            <a:r>
              <a:rPr lang="en-US" sz="2800" b="1" dirty="0" smtClean="0"/>
              <a:t>Available for Public Review on Website</a:t>
            </a:r>
            <a:endParaRPr lang="en-US" sz="2800" b="1" dirty="0"/>
          </a:p>
        </p:txBody>
      </p:sp>
      <p:sp>
        <p:nvSpPr>
          <p:cNvPr id="7" name="Title 10"/>
          <p:cNvSpPr txBox="1">
            <a:spLocks/>
          </p:cNvSpPr>
          <p:nvPr/>
        </p:nvSpPr>
        <p:spPr>
          <a:xfrm>
            <a:off x="457200" y="274638"/>
            <a:ext cx="8229600" cy="563562"/>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Stakeholder</a:t>
            </a:r>
            <a:r>
              <a:rPr kumimoji="0" lang="en-US" sz="4400" b="1" i="0" u="none" strike="noStrike" kern="1200" cap="none" spc="0" normalizeH="0" noProof="0" dirty="0" smtClean="0">
                <a:ln>
                  <a:noFill/>
                </a:ln>
                <a:solidFill>
                  <a:schemeClr val="bg1"/>
                </a:solidFill>
                <a:effectLst/>
                <a:uLnTx/>
                <a:uFillTx/>
                <a:latin typeface="+mj-lt"/>
                <a:ea typeface="+mj-ea"/>
                <a:cs typeface="+mj-cs"/>
              </a:rPr>
              <a:t> Involvement Plan</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descr="C:\Documents and Settings\mly\Desktop\PW Temp\2013-05-8 NLSD SIP_Page_01.jpg"/>
          <p:cNvPicPr>
            <a:picLocks noChangeAspect="1" noChangeArrowheads="1"/>
          </p:cNvPicPr>
          <p:nvPr/>
        </p:nvPicPr>
        <p:blipFill>
          <a:blip r:embed="rId3" cstate="email"/>
          <a:stretch>
            <a:fillRect/>
          </a:stretch>
        </p:blipFill>
        <p:spPr bwMode="auto">
          <a:xfrm>
            <a:off x="5181600" y="1447800"/>
            <a:ext cx="3108960" cy="402336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advTm="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3172</TotalTime>
  <Words>2954</Words>
  <Application>Microsoft Office PowerPoint</Application>
  <PresentationFormat>On-screen Show (4:3)</PresentationFormat>
  <Paragraphs>410</Paragraphs>
  <Slides>46</Slides>
  <Notes>34</Notes>
  <HiddenSlides>1</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Purpose of Meeting</vt:lpstr>
      <vt:lpstr>Project Description</vt:lpstr>
      <vt:lpstr>Lake Shore Drive </vt:lpstr>
      <vt:lpstr>Lincoln Park </vt:lpstr>
      <vt:lpstr>Slide 6</vt:lpstr>
      <vt:lpstr>Context Sensitive Solutions (CSS)</vt:lpstr>
      <vt:lpstr>Project Study Group (PSG)</vt:lpstr>
      <vt:lpstr>Slide 9</vt:lpstr>
      <vt:lpstr>CSS Outreach Tools</vt:lpstr>
      <vt:lpstr>Task Forces</vt:lpstr>
      <vt:lpstr>     Task Force Roles &amp; Responsibilities</vt:lpstr>
      <vt:lpstr>Expectations of Task Force</vt:lpstr>
      <vt:lpstr>Slide 14</vt:lpstr>
      <vt:lpstr>Federal-aid Project Phases</vt:lpstr>
      <vt:lpstr>Phase I Study Schedule</vt:lpstr>
      <vt:lpstr>Components of a Phase I Study</vt:lpstr>
      <vt:lpstr>Environmental Analysis &amp; Permitting</vt:lpstr>
      <vt:lpstr>National Environmental Policy Act of 1969 (NEPA)</vt:lpstr>
      <vt:lpstr>Environmental Considerations</vt:lpstr>
      <vt:lpstr>NEPA Milestones</vt:lpstr>
      <vt:lpstr>NEPA Milestones</vt:lpstr>
      <vt:lpstr>NEPA Milestones</vt:lpstr>
      <vt:lpstr>Purpose &amp; Need</vt:lpstr>
      <vt:lpstr>NEPA Milestones</vt:lpstr>
      <vt:lpstr>NEPA Milestones</vt:lpstr>
      <vt:lpstr>NEPA Milestones</vt:lpstr>
      <vt:lpstr>What is a Problem Statement?</vt:lpstr>
      <vt:lpstr>Slide 29</vt:lpstr>
      <vt:lpstr>Existing Conditions - Traffic</vt:lpstr>
      <vt:lpstr>Existing Conditions - Safety</vt:lpstr>
      <vt:lpstr>Existing Conditions - Safety</vt:lpstr>
      <vt:lpstr>Existing Conditions - Safety</vt:lpstr>
      <vt:lpstr>Existing Conditions - Transit</vt:lpstr>
      <vt:lpstr>Existing Conditions – Lakefront Trail</vt:lpstr>
      <vt:lpstr>Existing Conditions - Infrastructure</vt:lpstr>
      <vt:lpstr>Existing Conditions - Infrastructure</vt:lpstr>
      <vt:lpstr>Existing Conditions - Infrastructure</vt:lpstr>
      <vt:lpstr>Existing Conditions - Infrastructure</vt:lpstr>
      <vt:lpstr>Slide 40</vt:lpstr>
      <vt:lpstr>Public Meeting Summary</vt:lpstr>
      <vt:lpstr>Public Meeting Summary</vt:lpstr>
      <vt:lpstr>Problem Statement</vt:lpstr>
      <vt:lpstr>NEPA Milestones</vt:lpstr>
      <vt:lpstr>Next Steps</vt:lpstr>
      <vt:lpstr>North Lake Shore Drive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P. Hodek</dc:creator>
  <cp:lastModifiedBy>Metro5</cp:lastModifiedBy>
  <cp:revision>306</cp:revision>
  <dcterms:created xsi:type="dcterms:W3CDTF">2013-05-03T19:51:40Z</dcterms:created>
  <dcterms:modified xsi:type="dcterms:W3CDTF">2013-11-13T15:30:38Z</dcterms:modified>
</cp:coreProperties>
</file>